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3"/>
  </p:sldMasterIdLst>
  <p:notesMasterIdLst>
    <p:notesMasterId r:id="rId52"/>
  </p:notesMasterIdLst>
  <p:sldIdLst>
    <p:sldId id="327" r:id="rId4"/>
    <p:sldId id="328" r:id="rId5"/>
    <p:sldId id="375" r:id="rId6"/>
    <p:sldId id="351" r:id="rId7"/>
    <p:sldId id="376" r:id="rId8"/>
    <p:sldId id="329" r:id="rId9"/>
    <p:sldId id="344" r:id="rId10"/>
    <p:sldId id="330" r:id="rId11"/>
    <p:sldId id="352" r:id="rId12"/>
    <p:sldId id="331" r:id="rId13"/>
    <p:sldId id="346" r:id="rId14"/>
    <p:sldId id="339" r:id="rId15"/>
    <p:sldId id="350" r:id="rId16"/>
    <p:sldId id="332" r:id="rId17"/>
    <p:sldId id="342" r:id="rId18"/>
    <p:sldId id="367" r:id="rId19"/>
    <p:sldId id="368" r:id="rId20"/>
    <p:sldId id="347" r:id="rId21"/>
    <p:sldId id="353" r:id="rId22"/>
    <p:sldId id="354" r:id="rId23"/>
    <p:sldId id="378" r:id="rId24"/>
    <p:sldId id="382" r:id="rId25"/>
    <p:sldId id="357" r:id="rId26"/>
    <p:sldId id="356" r:id="rId27"/>
    <p:sldId id="355" r:id="rId28"/>
    <p:sldId id="348" r:id="rId29"/>
    <p:sldId id="379" r:id="rId30"/>
    <p:sldId id="380" r:id="rId31"/>
    <p:sldId id="358" r:id="rId32"/>
    <p:sldId id="359" r:id="rId33"/>
    <p:sldId id="360" r:id="rId34"/>
    <p:sldId id="361" r:id="rId35"/>
    <p:sldId id="363" r:id="rId36"/>
    <p:sldId id="362" r:id="rId37"/>
    <p:sldId id="364" r:id="rId38"/>
    <p:sldId id="365" r:id="rId39"/>
    <p:sldId id="383" r:id="rId40"/>
    <p:sldId id="387" r:id="rId41"/>
    <p:sldId id="388" r:id="rId42"/>
    <p:sldId id="384" r:id="rId43"/>
    <p:sldId id="385" r:id="rId44"/>
    <p:sldId id="386" r:id="rId45"/>
    <p:sldId id="366" r:id="rId46"/>
    <p:sldId id="371" r:id="rId47"/>
    <p:sldId id="372" r:id="rId48"/>
    <p:sldId id="373" r:id="rId49"/>
    <p:sldId id="374" r:id="rId50"/>
    <p:sldId id="341"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7FB05"/>
    <a:srgbClr val="FFB5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D29C1-B429-4360-A443-5C1EF5160034}" v="1297" dt="2024-03-04T18:03:55.309"/>
    <p1510:client id="{8FD8162D-58B1-495A-AAEF-2A2F67A2C694}" v="140" dt="2024-03-05T17:16:23.266"/>
    <p1510:client id="{EC9E545D-F703-35EB-265D-85CE5E1EE7D9}" v="61" dt="2024-03-05T05:49:52.715"/>
  </p1510:revLst>
</p1510:revInfo>
</file>

<file path=ppt/tableStyles.xml><?xml version="1.0" encoding="utf-8"?>
<a:tblStyleLst xmlns:a="http://schemas.openxmlformats.org/drawingml/2006/main" def="{F129C105-C45F-4FB8-BFE3-8E6F0527645D}">
  <a:tblStyle styleId="{F129C105-C45F-4FB8-BFE3-8E6F052764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363" autoAdjust="0"/>
  </p:normalViewPr>
  <p:slideViewPr>
    <p:cSldViewPr snapToGrid="0">
      <p:cViewPr varScale="1">
        <p:scale>
          <a:sx n="111" d="100"/>
          <a:sy n="111" d="100"/>
        </p:scale>
        <p:origin x="114" y="7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ss.com/russia/1585035"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1242577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indent="0">
              <a:buNone/>
            </a:pPr>
            <a:endParaRPr lang="en-PH"/>
          </a:p>
        </p:txBody>
      </p:sp>
      <p:sp>
        <p:nvSpPr>
          <p:cNvPr id="216" name="Google Shape;216;p3:notes"/>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63755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3:notes"/>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07079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3:notes"/>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14342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pPr>
            <a:r>
              <a:rPr lang="en-US"/>
              <a:t>Talk about how the BERT-</a:t>
            </a:r>
            <a:r>
              <a:rPr lang="en-US" err="1"/>
              <a:t>BiGRU</a:t>
            </a:r>
            <a:r>
              <a:rPr lang="en-US"/>
              <a:t> model has been used by several studies and how it was applied.</a:t>
            </a:r>
            <a:endParaRPr/>
          </a:p>
        </p:txBody>
      </p:sp>
      <p:sp>
        <p:nvSpPr>
          <p:cNvPr id="216" name="Google Shape;216;p3:notes"/>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48965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Existing dataset is from 2019. Needs to be updated.</a:t>
            </a:r>
          </a:p>
          <a:p>
            <a:pPr marL="0" lvl="0" indent="0" algn="l" rtl="0">
              <a:spcBef>
                <a:spcPts val="0"/>
              </a:spcBef>
              <a:spcAft>
                <a:spcPts val="0"/>
              </a:spcAft>
              <a:buNone/>
            </a:pPr>
            <a:endParaRPr lang="en-US"/>
          </a:p>
          <a:p>
            <a:pPr marL="0" lvl="0" indent="0" algn="l" rtl="0">
              <a:spcBef>
                <a:spcPts val="0"/>
              </a:spcBef>
              <a:spcAft>
                <a:spcPts val="0"/>
              </a:spcAft>
              <a:buNone/>
            </a:pPr>
            <a:r>
              <a:rPr lang="en-US"/>
              <a:t>Philippines Fake News Corpus Dataset by Fernandez (English only)</a:t>
            </a:r>
          </a:p>
          <a:p>
            <a:pPr marL="0" lvl="0" indent="0" algn="l" rtl="0">
              <a:spcBef>
                <a:spcPts val="0"/>
              </a:spcBef>
              <a:spcAft>
                <a:spcPts val="0"/>
              </a:spcAft>
              <a:buNone/>
            </a:pPr>
            <a:endParaRPr lang="en-US"/>
          </a:p>
          <a:p>
            <a:pPr marL="0" lvl="0" indent="0" algn="l" rtl="0">
              <a:spcBef>
                <a:spcPts val="0"/>
              </a:spcBef>
              <a:spcAft>
                <a:spcPts val="0"/>
              </a:spcAft>
              <a:buNone/>
            </a:pPr>
            <a:r>
              <a:rPr lang="en-US"/>
              <a:t>Clickbait:</a:t>
            </a:r>
          </a:p>
          <a:p>
            <a:pPr marL="0" lvl="0" indent="0" algn="l" rtl="0">
              <a:spcBef>
                <a:spcPts val="0"/>
              </a:spcBef>
              <a:spcAft>
                <a:spcPts val="0"/>
              </a:spcAft>
              <a:buNone/>
            </a:pPr>
            <a:endParaRPr lang="en-US"/>
          </a:p>
          <a:p>
            <a:pPr marL="0" lvl="0" indent="0" algn="l" rtl="0">
              <a:spcBef>
                <a:spcPts val="0"/>
              </a:spcBef>
              <a:spcAft>
                <a:spcPts val="0"/>
              </a:spcAft>
              <a:buNone/>
            </a:pPr>
            <a:r>
              <a:rPr lang="en-US"/>
              <a:t>Vera Files – A non-profit fact-checking organization in the Philippines</a:t>
            </a:r>
          </a:p>
          <a:p>
            <a:pPr marL="0" lvl="0" indent="0" algn="l" rtl="0">
              <a:spcBef>
                <a:spcPts val="0"/>
              </a:spcBef>
              <a:spcAft>
                <a:spcPts val="0"/>
              </a:spcAft>
              <a:buNone/>
            </a:pPr>
            <a:endParaRPr lang="en-US"/>
          </a:p>
          <a:p>
            <a:pPr marL="0" lvl="0" indent="0" algn="l" rtl="0">
              <a:spcBef>
                <a:spcPts val="0"/>
              </a:spcBef>
              <a:spcAft>
                <a:spcPts val="0"/>
              </a:spcAft>
              <a:buNone/>
            </a:pPr>
            <a:r>
              <a:rPr lang="en-US"/>
              <a:t>National Union of Journalists in the Philippines (NUJP)</a:t>
            </a:r>
          </a:p>
          <a:p>
            <a:pPr marL="0" lvl="0" indent="0" algn="l" rtl="0">
              <a:spcBef>
                <a:spcPts val="0"/>
              </a:spcBef>
              <a:spcAft>
                <a:spcPts val="0"/>
              </a:spcAft>
              <a:buNone/>
            </a:pPr>
            <a:endParaRPr lang="en-US"/>
          </a:p>
          <a:p>
            <a:pPr marL="0" lvl="0" indent="0" algn="l" rtl="0">
              <a:spcBef>
                <a:spcPts val="0"/>
              </a:spcBef>
              <a:spcAft>
                <a:spcPts val="0"/>
              </a:spcAft>
              <a:buNone/>
            </a:pPr>
            <a:r>
              <a:rPr lang="en-US"/>
              <a:t>Non-clickbait:</a:t>
            </a:r>
          </a:p>
          <a:p>
            <a:pPr marL="0" lvl="0" indent="0" algn="l" rtl="0">
              <a:spcBef>
                <a:spcPts val="0"/>
              </a:spcBef>
              <a:spcAft>
                <a:spcPts val="0"/>
              </a:spcAft>
              <a:buNone/>
            </a:pPr>
            <a:endParaRPr lang="en-US"/>
          </a:p>
          <a:p>
            <a:pPr marL="0" lvl="0" indent="0" algn="l" rtl="0">
              <a:spcBef>
                <a:spcPts val="0"/>
              </a:spcBef>
              <a:spcAft>
                <a:spcPts val="0"/>
              </a:spcAft>
              <a:buNone/>
            </a:pPr>
            <a:r>
              <a:rPr lang="en-US"/>
              <a:t>Confirmed by Media Bias / Fact Check – American website known for rating the political bias, and factuality of news outlets globally with a methodology that has been openly shared.</a:t>
            </a:r>
          </a:p>
          <a:p>
            <a:pPr marL="0" lvl="0" indent="0" algn="l" rtl="0">
              <a:spcBef>
                <a:spcPts val="0"/>
              </a:spcBef>
              <a:spcAft>
                <a:spcPts val="0"/>
              </a:spcAft>
              <a:buNone/>
            </a:pPr>
            <a:endParaRPr lang="en-US"/>
          </a:p>
          <a:p>
            <a:pPr marL="0" lvl="0" indent="0" algn="l" rtl="0">
              <a:spcBef>
                <a:spcPts val="0"/>
              </a:spcBef>
              <a:spcAft>
                <a:spcPts val="0"/>
              </a:spcAft>
              <a:buNone/>
            </a:pPr>
            <a:r>
              <a:rPr lang="en-US"/>
              <a:t>Reputable News Outlets like The Philippine Star, Philippine Daily Inquirer, etc.</a:t>
            </a:r>
          </a:p>
          <a:p>
            <a:pPr marL="0" lvl="0" indent="0" algn="l" rtl="0">
              <a:spcBef>
                <a:spcPts val="0"/>
              </a:spcBef>
              <a:spcAft>
                <a:spcPts val="0"/>
              </a:spcAft>
              <a:buNone/>
            </a:pPr>
            <a:endParaRPr lang="en-US"/>
          </a:p>
          <a:p>
            <a:pPr marL="0" lvl="0" indent="0" algn="l" rtl="0">
              <a:spcBef>
                <a:spcPts val="0"/>
              </a:spcBef>
              <a:spcAft>
                <a:spcPts val="0"/>
              </a:spcAft>
              <a:buNone/>
            </a:pPr>
            <a:r>
              <a:rPr lang="en-US"/>
              <a:t>Our gathered dataset will have equal amounts of clickbait and non-clickbait headlines.</a:t>
            </a:r>
          </a:p>
        </p:txBody>
      </p:sp>
      <p:sp>
        <p:nvSpPr>
          <p:cNvPr id="216" name="Google Shape;216;p3:notes"/>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5482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Beautiful Soup</a:t>
            </a:r>
          </a:p>
          <a:p>
            <a:pPr marL="0" lvl="0" indent="0" algn="l" rtl="0">
              <a:spcBef>
                <a:spcPts val="0"/>
              </a:spcBef>
              <a:spcAft>
                <a:spcPts val="0"/>
              </a:spcAft>
              <a:buNone/>
            </a:pPr>
            <a:endParaRPr lang="en-US"/>
          </a:p>
          <a:p>
            <a:pPr marL="0" lvl="0" indent="0" algn="l" rtl="0">
              <a:spcBef>
                <a:spcPts val="0"/>
              </a:spcBef>
              <a:spcAft>
                <a:spcPts val="0"/>
              </a:spcAft>
              <a:buNone/>
            </a:pPr>
            <a:r>
              <a:rPr lang="en-US"/>
              <a:t>An open-source Python library used in extracting/parsing data from HTML and XML files. </a:t>
            </a:r>
          </a:p>
          <a:p>
            <a:pPr marL="0" lvl="0" indent="0" algn="l" rtl="0">
              <a:spcBef>
                <a:spcPts val="0"/>
              </a:spcBef>
              <a:spcAft>
                <a:spcPts val="0"/>
              </a:spcAft>
              <a:buNone/>
            </a:pPr>
            <a:endParaRPr lang="en-US"/>
          </a:p>
          <a:p>
            <a:pPr marL="0" lvl="0" indent="0" algn="l" rtl="0">
              <a:spcBef>
                <a:spcPts val="0"/>
              </a:spcBef>
              <a:spcAft>
                <a:spcPts val="0"/>
              </a:spcAft>
              <a:buNone/>
            </a:pPr>
            <a:r>
              <a:rPr lang="en-US"/>
              <a:t>Will be used to scrape the selected sites of their article headlines.</a:t>
            </a:r>
          </a:p>
          <a:p>
            <a:pPr marL="0" lvl="0" indent="0" algn="l" rtl="0">
              <a:spcBef>
                <a:spcPts val="0"/>
              </a:spcBef>
              <a:spcAft>
                <a:spcPts val="0"/>
              </a:spcAft>
              <a:buNone/>
            </a:pPr>
            <a:endParaRPr lang="en-US"/>
          </a:p>
          <a:p>
            <a:pPr marL="0" lvl="0" indent="0" algn="l" rtl="0">
              <a:spcBef>
                <a:spcPts val="0"/>
              </a:spcBef>
              <a:spcAft>
                <a:spcPts val="0"/>
              </a:spcAft>
              <a:buNone/>
            </a:pPr>
            <a:r>
              <a:rPr lang="en-US" sz="1800">
                <a:effectLst/>
                <a:latin typeface="Times New Roman" panose="02020603050405020304" pitchFamily="18" charset="0"/>
                <a:ea typeface="Calibri" panose="020F0502020204030204" pitchFamily="34" charset="0"/>
              </a:rPr>
              <a:t>Selenium WebDriver, a web browser automation framework, was used to automate the actions of the web browser while scraping. </a:t>
            </a:r>
          </a:p>
          <a:p>
            <a:pPr marL="0" lvl="0" indent="0" algn="l" rtl="0">
              <a:spcBef>
                <a:spcPts val="0"/>
              </a:spcBef>
              <a:spcAft>
                <a:spcPts val="0"/>
              </a:spcAft>
              <a:buNone/>
            </a:pPr>
            <a:endParaRPr lang="en-US" sz="1800">
              <a:effectLst/>
              <a:latin typeface="Times New Roman" panose="02020603050405020304" pitchFamily="18" charset="0"/>
            </a:endParaRPr>
          </a:p>
          <a:p>
            <a:pPr marL="0" lvl="0" indent="0" algn="l" rtl="0">
              <a:spcBef>
                <a:spcPts val="0"/>
              </a:spcBef>
              <a:spcAft>
                <a:spcPts val="0"/>
              </a:spcAft>
              <a:buNone/>
            </a:pPr>
            <a:r>
              <a:rPr lang="en-US" sz="1800">
                <a:effectLst/>
                <a:latin typeface="Times New Roman" panose="02020603050405020304" pitchFamily="18" charset="0"/>
              </a:rPr>
              <a:t>Also APIs</a:t>
            </a:r>
            <a:endParaRPr/>
          </a:p>
        </p:txBody>
      </p:sp>
      <p:sp>
        <p:nvSpPr>
          <p:cNvPr id="216" name="Google Shape;216;p3:notes"/>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23053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EC7F001F-8931-B462-C5E5-0CD9AF4265D6}"/>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AAEFDDD2-06C0-093C-4029-62FA5294B6FD}"/>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4BB32511-3A8C-6052-8DF0-DA3E00AF1E65}"/>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3:notes">
            <a:extLst>
              <a:ext uri="{FF2B5EF4-FFF2-40B4-BE49-F238E27FC236}">
                <a16:creationId xmlns:a16="http://schemas.microsoft.com/office/drawing/2014/main" id="{4FAB731D-59DE-726B-D107-5CC18FAECC38}"/>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3226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534743C3-8775-66CC-586A-C4ED2541E0C2}"/>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83F54E34-126D-5E2C-99DE-A069008507CB}"/>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6D9CB323-8080-AE74-1E9A-272FAB8364F6}"/>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3:notes">
            <a:extLst>
              <a:ext uri="{FF2B5EF4-FFF2-40B4-BE49-F238E27FC236}">
                <a16:creationId xmlns:a16="http://schemas.microsoft.com/office/drawing/2014/main" id="{F74514BE-196B-420C-4B6C-112261325094}"/>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1627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3:notes"/>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09633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 BERT used as Word Embeddings (similar to Word2Vec &amp; </a:t>
            </a:r>
            <a:r>
              <a:rPr lang="en-US" dirty="0" err="1"/>
              <a:t>GloVe</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BERT takes advantage of punctuation and </a:t>
            </a:r>
            <a:r>
              <a:rPr lang="en-US" dirty="0" err="1"/>
              <a:t>stopwords</a:t>
            </a:r>
            <a:r>
              <a:rPr lang="en-US" dirty="0"/>
              <a:t> to further understand a sentence.</a:t>
            </a:r>
            <a:endParaRPr dirty="0"/>
          </a:p>
        </p:txBody>
      </p:sp>
      <p:sp>
        <p:nvSpPr>
          <p:cNvPr id="216" name="Google Shape;216;p3:notes"/>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1087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indent="0">
              <a:buNone/>
            </a:pPr>
            <a:r>
              <a:rPr lang="en-PH"/>
              <a:t>Despite how seemingly harmless this practice is, it may present significant real world consequences when done irresponsibly.</a:t>
            </a:r>
          </a:p>
          <a:p>
            <a:pPr marL="0" indent="0">
              <a:buNone/>
            </a:pPr>
            <a:endParaRPr lang="en-PH"/>
          </a:p>
          <a:p>
            <a:pPr marL="0" indent="0">
              <a:buNone/>
            </a:pPr>
            <a:r>
              <a:rPr lang="en-PH"/>
              <a:t>Many of the ads promoted by these sites often endorse scams and malware, which the hosting website will often overlook due to potential revenue and an overall higher clickthrough rate than traditional display ads.</a:t>
            </a:r>
          </a:p>
          <a:p>
            <a:pPr marL="0" indent="0">
              <a:buNone/>
            </a:pPr>
            <a:endParaRPr lang="en-PH"/>
          </a:p>
          <a:p>
            <a:pPr marL="0" indent="0">
              <a:buNone/>
            </a:pPr>
            <a:r>
              <a:rPr lang="en-PH"/>
              <a:t>However the most damage done by clickbait trends to journalism is to credibility caused by misinformation.</a:t>
            </a:r>
          </a:p>
        </p:txBody>
      </p:sp>
      <p:sp>
        <p:nvSpPr>
          <p:cNvPr id="216" name="Google Shape;216;p3:notes"/>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Examples of RNN Usage:</a:t>
            </a:r>
          </a:p>
          <a:p>
            <a:pPr marL="171450" lvl="0" indent="-171450" algn="l" rtl="0">
              <a:spcBef>
                <a:spcPts val="0"/>
              </a:spcBef>
              <a:spcAft>
                <a:spcPts val="0"/>
              </a:spcAft>
            </a:pPr>
            <a:r>
              <a:rPr lang="en-US"/>
              <a:t>Virtual Assistants (Siri, Alexa, Google Assistant)</a:t>
            </a:r>
          </a:p>
          <a:p>
            <a:pPr marL="171450" lvl="0" indent="-171450" algn="l" rtl="0">
              <a:spcBef>
                <a:spcPts val="0"/>
              </a:spcBef>
              <a:spcAft>
                <a:spcPts val="0"/>
              </a:spcAft>
            </a:pPr>
            <a:r>
              <a:rPr lang="en-US"/>
              <a:t>Speech Recognition</a:t>
            </a:r>
          </a:p>
          <a:p>
            <a:pPr marL="171450" lvl="0" indent="-171450" algn="l" rtl="0">
              <a:spcBef>
                <a:spcPts val="0"/>
              </a:spcBef>
              <a:spcAft>
                <a:spcPts val="0"/>
              </a:spcAft>
            </a:pPr>
            <a:r>
              <a:rPr lang="en-US"/>
              <a:t>Language Translation</a:t>
            </a:r>
          </a:p>
          <a:p>
            <a:pPr marL="171450" lvl="0" indent="-171450" algn="l" rtl="0">
              <a:spcBef>
                <a:spcPts val="0"/>
              </a:spcBef>
              <a:spcAft>
                <a:spcPts val="0"/>
              </a:spcAft>
            </a:pPr>
            <a:r>
              <a:rPr lang="en-US"/>
              <a:t>Predictive Text</a:t>
            </a:r>
          </a:p>
          <a:p>
            <a:pPr marL="171450" lvl="0" indent="-171450" algn="l" rtl="0">
              <a:spcBef>
                <a:spcPts val="0"/>
              </a:spcBef>
              <a:spcAft>
                <a:spcPts val="0"/>
              </a:spcAft>
            </a:pPr>
            <a:r>
              <a:rPr lang="en-US"/>
              <a:t>Text Classification</a:t>
            </a:r>
          </a:p>
          <a:p>
            <a:pPr marL="0" lvl="0" indent="0" algn="l" rtl="0">
              <a:spcBef>
                <a:spcPts val="0"/>
              </a:spcBef>
              <a:spcAft>
                <a:spcPts val="0"/>
              </a:spcAft>
              <a:buNone/>
            </a:pPr>
            <a:endParaRPr lang="en-US"/>
          </a:p>
          <a:p>
            <a:pPr marL="0" lvl="0" indent="0" algn="l" rtl="0">
              <a:spcBef>
                <a:spcPts val="0"/>
              </a:spcBef>
              <a:spcAft>
                <a:spcPts val="0"/>
              </a:spcAft>
              <a:buNone/>
            </a:pPr>
            <a:r>
              <a:rPr lang="en-US"/>
              <a:t>Bidirectional</a:t>
            </a:r>
          </a:p>
          <a:p>
            <a:pPr marL="285750" lvl="0" indent="-285750" algn="l" rtl="0">
              <a:spcBef>
                <a:spcPts val="0"/>
              </a:spcBef>
              <a:spcAft>
                <a:spcPts val="0"/>
              </a:spcAft>
            </a:pPr>
            <a:r>
              <a:rPr lang="en-US" sz="1800">
                <a:effectLst/>
                <a:latin typeface="Times New Roman" panose="02020603050405020304" pitchFamily="18" charset="0"/>
                <a:ea typeface="Calibri" panose="020F0502020204030204" pitchFamily="34" charset="0"/>
              </a:rPr>
              <a:t>When analyzing the possible meaning of a word, only the words preceding the word are captured, and in this case, having the information of the succeeding words contributes to understanding the meaning of a word</a:t>
            </a:r>
            <a:endParaRPr lang="en-US"/>
          </a:p>
          <a:p>
            <a:pPr marL="0" lvl="0" indent="0" algn="l" rtl="0">
              <a:spcBef>
                <a:spcPts val="0"/>
              </a:spcBef>
              <a:spcAft>
                <a:spcPts val="0"/>
              </a:spcAft>
              <a:buNone/>
            </a:pPr>
            <a:endParaRPr lang="en-US"/>
          </a:p>
        </p:txBody>
      </p:sp>
      <p:sp>
        <p:nvSpPr>
          <p:cNvPr id="216" name="Google Shape;216;p3:notes"/>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9443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771F9FD7-13ED-3707-7170-60425C6D2C80}"/>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036D4401-BA0E-C27A-5A15-DEEF3A112F73}"/>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24B53418-D332-7C0D-887F-EA2B0BEE0598}"/>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16" name="Google Shape;216;p3:notes">
            <a:extLst>
              <a:ext uri="{FF2B5EF4-FFF2-40B4-BE49-F238E27FC236}">
                <a16:creationId xmlns:a16="http://schemas.microsoft.com/office/drawing/2014/main" id="{865519B7-BD4A-9B2C-F50B-AA2733A76507}"/>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25773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CE5784A1-2606-744C-27CB-0F512320269A}"/>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AFFD55A9-EF48-4F40-FF62-88AD9FBF2345}"/>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20F70720-7AC6-9873-5C0F-E147AB7F50DB}"/>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Examples of RNN Usage:</a:t>
            </a:r>
          </a:p>
          <a:p>
            <a:pPr marL="171450" lvl="0" indent="-171450" algn="l" rtl="0">
              <a:spcBef>
                <a:spcPts val="0"/>
              </a:spcBef>
              <a:spcAft>
                <a:spcPts val="0"/>
              </a:spcAft>
            </a:pPr>
            <a:r>
              <a:rPr lang="en-US"/>
              <a:t>Virtual Assistants (Siri, Alexa, Google Assistant)</a:t>
            </a:r>
          </a:p>
          <a:p>
            <a:pPr marL="171450" lvl="0" indent="-171450" algn="l" rtl="0">
              <a:spcBef>
                <a:spcPts val="0"/>
              </a:spcBef>
              <a:spcAft>
                <a:spcPts val="0"/>
              </a:spcAft>
            </a:pPr>
            <a:r>
              <a:rPr lang="en-US"/>
              <a:t>Speech Recognition</a:t>
            </a:r>
          </a:p>
          <a:p>
            <a:pPr marL="171450" lvl="0" indent="-171450" algn="l" rtl="0">
              <a:spcBef>
                <a:spcPts val="0"/>
              </a:spcBef>
              <a:spcAft>
                <a:spcPts val="0"/>
              </a:spcAft>
            </a:pPr>
            <a:r>
              <a:rPr lang="en-US"/>
              <a:t>Language Translation</a:t>
            </a:r>
          </a:p>
          <a:p>
            <a:pPr marL="171450" lvl="0" indent="-171450" algn="l" rtl="0">
              <a:spcBef>
                <a:spcPts val="0"/>
              </a:spcBef>
              <a:spcAft>
                <a:spcPts val="0"/>
              </a:spcAft>
            </a:pPr>
            <a:r>
              <a:rPr lang="en-US"/>
              <a:t>Predictive Text</a:t>
            </a:r>
          </a:p>
          <a:p>
            <a:pPr marL="171450" lvl="0" indent="-171450" algn="l" rtl="0">
              <a:spcBef>
                <a:spcPts val="0"/>
              </a:spcBef>
              <a:spcAft>
                <a:spcPts val="0"/>
              </a:spcAft>
            </a:pPr>
            <a:r>
              <a:rPr lang="en-US"/>
              <a:t>Text Classification</a:t>
            </a:r>
          </a:p>
          <a:p>
            <a:pPr marL="0" lvl="0" indent="0" algn="l" rtl="0">
              <a:spcBef>
                <a:spcPts val="0"/>
              </a:spcBef>
              <a:spcAft>
                <a:spcPts val="0"/>
              </a:spcAft>
              <a:buNone/>
            </a:pPr>
            <a:endParaRPr lang="en-US"/>
          </a:p>
          <a:p>
            <a:pPr marL="0" lvl="0" indent="0" algn="l" rtl="0">
              <a:spcBef>
                <a:spcPts val="0"/>
              </a:spcBef>
              <a:spcAft>
                <a:spcPts val="0"/>
              </a:spcAft>
              <a:buNone/>
            </a:pPr>
            <a:r>
              <a:rPr lang="en-US"/>
              <a:t>Bidirectional</a:t>
            </a:r>
          </a:p>
          <a:p>
            <a:pPr marL="285750" lvl="0" indent="-285750" algn="l" rtl="0">
              <a:spcBef>
                <a:spcPts val="0"/>
              </a:spcBef>
              <a:spcAft>
                <a:spcPts val="0"/>
              </a:spcAft>
            </a:pPr>
            <a:r>
              <a:rPr lang="en-US" sz="1800">
                <a:effectLst/>
                <a:latin typeface="Times New Roman" panose="02020603050405020304" pitchFamily="18" charset="0"/>
                <a:ea typeface="Calibri" panose="020F0502020204030204" pitchFamily="34" charset="0"/>
              </a:rPr>
              <a:t>When analyzing the possible meaning of a word, only the words preceding the word are captured, and in this case, having the information of the succeeding words contributes to understanding the meaning of a word</a:t>
            </a:r>
            <a:endParaRPr lang="en-US"/>
          </a:p>
          <a:p>
            <a:pPr marL="0" lvl="0" indent="0" algn="l" rtl="0">
              <a:spcBef>
                <a:spcPts val="0"/>
              </a:spcBef>
              <a:spcAft>
                <a:spcPts val="0"/>
              </a:spcAft>
              <a:buNone/>
            </a:pPr>
            <a:endParaRPr lang="en-US"/>
          </a:p>
        </p:txBody>
      </p:sp>
      <p:sp>
        <p:nvSpPr>
          <p:cNvPr id="216" name="Google Shape;216;p3:notes">
            <a:extLst>
              <a:ext uri="{FF2B5EF4-FFF2-40B4-BE49-F238E27FC236}">
                <a16:creationId xmlns:a16="http://schemas.microsoft.com/office/drawing/2014/main" id="{6833899E-CEFE-C24C-F0B4-8B852E750A88}"/>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69773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3:notes"/>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45565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How many of the positive predictions are actually correct.</a:t>
            </a:r>
            <a:endParaRPr dirty="0"/>
          </a:p>
        </p:txBody>
      </p:sp>
      <p:sp>
        <p:nvSpPr>
          <p:cNvPr id="216" name="Google Shape;216;p3:notes"/>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71989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To find out the proportion of actual positives that were correctly identified</a:t>
            </a:r>
            <a:endParaRPr dirty="0"/>
          </a:p>
        </p:txBody>
      </p:sp>
      <p:sp>
        <p:nvSpPr>
          <p:cNvPr id="216" name="Google Shape;216;p3:notes"/>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05787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3:notes"/>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604319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60D80623-3878-0DA1-F32F-6C7E9D123974}"/>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C644DD36-6EF3-360D-55E3-4A4ECB556B7A}"/>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047D658B-A259-B372-3255-4BEC9ECF42ED}"/>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3:notes">
            <a:extLst>
              <a:ext uri="{FF2B5EF4-FFF2-40B4-BE49-F238E27FC236}">
                <a16:creationId xmlns:a16="http://schemas.microsoft.com/office/drawing/2014/main" id="{3C31916A-E658-A688-71C5-B6F8420BA5E5}"/>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16349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E9BA7049-4E0A-4163-FDF2-544E04CF82D0}"/>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0557238A-593C-1CF1-CFC6-F4EA9DAA4132}"/>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3AFA3C25-152A-10D6-2FC3-15FBB321E6F6}"/>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3:notes">
            <a:extLst>
              <a:ext uri="{FF2B5EF4-FFF2-40B4-BE49-F238E27FC236}">
                <a16:creationId xmlns:a16="http://schemas.microsoft.com/office/drawing/2014/main" id="{EE9C7D39-8B1E-C9C2-D073-778572FB5F35}"/>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8063231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D17F49A0-8050-6410-94C7-36E7AEDFD459}"/>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A5C47356-614C-2EEB-AE5F-73D9428E2B52}"/>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DFF27773-76D2-F2BF-24AD-46F8BB5C3C6B}"/>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3:notes">
            <a:extLst>
              <a:ext uri="{FF2B5EF4-FFF2-40B4-BE49-F238E27FC236}">
                <a16:creationId xmlns:a16="http://schemas.microsoft.com/office/drawing/2014/main" id="{DB0D6E8B-97A2-4685-E09F-6EB5D8053CCB}"/>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52555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indent="0">
              <a:buNone/>
            </a:pPr>
            <a:r>
              <a:rPr lang="en-US"/>
              <a:t>Moreover, the videos uploaded by these channels often contain titles which may be classified as clickbait, often containing provocative and sensationalized titles or thumbnails which may present false narratives</a:t>
            </a:r>
          </a:p>
        </p:txBody>
      </p:sp>
      <p:sp>
        <p:nvSpPr>
          <p:cNvPr id="216" name="Google Shape;216;p3:notes"/>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90547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BEC8D35B-82BD-AF1C-F7EC-F0E9C3B5B559}"/>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D6D723CC-ABD9-CFF5-4A7D-968EAFBA3A08}"/>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D585EF12-92B2-C92B-2FE6-A9AB9CAF7B59}"/>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Non-</a:t>
            </a:r>
            <a:r>
              <a:rPr lang="fr-FR" err="1"/>
              <a:t>clickbait</a:t>
            </a:r>
            <a:r>
              <a:rPr lang="fr-FR"/>
              <a:t> total: 45,935</a:t>
            </a:r>
          </a:p>
          <a:p>
            <a:pPr marL="0" lvl="0" indent="0" algn="l" rtl="0">
              <a:spcBef>
                <a:spcPts val="0"/>
              </a:spcBef>
              <a:spcAft>
                <a:spcPts val="0"/>
              </a:spcAft>
              <a:buNone/>
            </a:pPr>
            <a:r>
              <a:rPr lang="fr-FR" err="1"/>
              <a:t>Clickbait</a:t>
            </a:r>
            <a:r>
              <a:rPr lang="fr-FR"/>
              <a:t> total: 15,134</a:t>
            </a:r>
          </a:p>
          <a:p>
            <a:pPr marL="0" lvl="0" indent="0" algn="l" rtl="0">
              <a:spcBef>
                <a:spcPts val="0"/>
              </a:spcBef>
              <a:spcAft>
                <a:spcPts val="0"/>
              </a:spcAft>
              <a:buNone/>
            </a:pPr>
            <a:endParaRPr/>
          </a:p>
        </p:txBody>
      </p:sp>
      <p:sp>
        <p:nvSpPr>
          <p:cNvPr id="216" name="Google Shape;216;p3:notes">
            <a:extLst>
              <a:ext uri="{FF2B5EF4-FFF2-40B4-BE49-F238E27FC236}">
                <a16:creationId xmlns:a16="http://schemas.microsoft.com/office/drawing/2014/main" id="{41930753-7408-91FB-05E5-F66B4C016782}"/>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72114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8D7B6955-E7E0-04D6-87A8-1278C9FAD85E}"/>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F1BCE264-0745-1BD0-4E9D-7D51E5144CF7}"/>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D89C90D8-D3B5-5550-16EE-57BC6FD8379C}"/>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3:notes">
            <a:extLst>
              <a:ext uri="{FF2B5EF4-FFF2-40B4-BE49-F238E27FC236}">
                <a16:creationId xmlns:a16="http://schemas.microsoft.com/office/drawing/2014/main" id="{44DB62A2-FF58-7DE4-6B0E-BAA3D296C7B9}"/>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88974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FC952180-F353-3E76-CF97-DB59CD74269A}"/>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F06E097C-2FD1-9AF9-55E9-82780A6BF072}"/>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D26EA91D-66B0-82B6-8066-9091BBCBA230}"/>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3:notes">
            <a:extLst>
              <a:ext uri="{FF2B5EF4-FFF2-40B4-BE49-F238E27FC236}">
                <a16:creationId xmlns:a16="http://schemas.microsoft.com/office/drawing/2014/main" id="{E289E651-8295-3528-92BF-18796D9B3C3E}"/>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61378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A1DFB4E9-8C28-3171-39B7-BE2C88AA6011}"/>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8E45C69C-7E47-0C0F-C4E9-7EE4CC9A85AA}"/>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02CF253E-5E0A-91E4-10E1-63CF97F1B39A}"/>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3:notes">
            <a:extLst>
              <a:ext uri="{FF2B5EF4-FFF2-40B4-BE49-F238E27FC236}">
                <a16:creationId xmlns:a16="http://schemas.microsoft.com/office/drawing/2014/main" id="{FC4A7456-6BAF-FD07-E60D-C2CCA0A7608C}"/>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28328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07B28FC2-DA63-D654-61B5-DF8DADEFE11C}"/>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E8DDC667-D507-41EC-7093-1A34767E8117}"/>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14255F70-FBD5-963D-BD38-C9E5CE899FA7}"/>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3:notes">
            <a:extLst>
              <a:ext uri="{FF2B5EF4-FFF2-40B4-BE49-F238E27FC236}">
                <a16:creationId xmlns:a16="http://schemas.microsoft.com/office/drawing/2014/main" id="{60854063-7FA6-EEAE-CEF4-D6CBB7EAADAC}"/>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283509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40F97121-E5FE-759B-F35A-176ACC77BF95}"/>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40EE5CAB-2DD2-5AEF-18C8-F3CD70445FBF}"/>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88BDB118-D8D7-F0A9-367B-A2B9C067C90E}"/>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3:notes">
            <a:extLst>
              <a:ext uri="{FF2B5EF4-FFF2-40B4-BE49-F238E27FC236}">
                <a16:creationId xmlns:a16="http://schemas.microsoft.com/office/drawing/2014/main" id="{12107DD4-4D1B-5CD0-D110-740E9BC3EE98}"/>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35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73873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4C34FD63-0E48-5FA1-F469-48490FFE3F81}"/>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F15704CD-E6F8-9AA6-5917-937CE3C16137}"/>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37AA568E-D650-7CAB-C2F2-68FFF1302A84}"/>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True Negative (Not Clickbait) – 1,182</a:t>
            </a:r>
            <a:br>
              <a:rPr lang="en-US"/>
            </a:br>
            <a:endParaRPr lang="en-US"/>
          </a:p>
          <a:p>
            <a:pPr marL="0" lvl="0" indent="0" algn="l" rtl="0">
              <a:spcBef>
                <a:spcPts val="0"/>
              </a:spcBef>
              <a:spcAft>
                <a:spcPts val="0"/>
              </a:spcAft>
              <a:buNone/>
            </a:pPr>
            <a:r>
              <a:rPr lang="en-US"/>
              <a:t>False Positive (Predicted Clickbait but actually Not Clickbait) – 18</a:t>
            </a:r>
            <a:br>
              <a:rPr lang="en-US"/>
            </a:br>
            <a:endParaRPr lang="en-US"/>
          </a:p>
          <a:p>
            <a:pPr marL="0" lvl="0" indent="0" algn="l" rtl="0">
              <a:spcBef>
                <a:spcPts val="0"/>
              </a:spcBef>
              <a:spcAft>
                <a:spcPts val="0"/>
              </a:spcAft>
              <a:buNone/>
            </a:pPr>
            <a:r>
              <a:rPr lang="en-US"/>
              <a:t>True Positive (Clickbait) – 1,167</a:t>
            </a:r>
            <a:br>
              <a:rPr lang="en-US"/>
            </a:br>
            <a:endParaRPr lang="en-US"/>
          </a:p>
          <a:p>
            <a:pPr marL="0" lvl="0" indent="0" algn="l" rtl="0">
              <a:spcBef>
                <a:spcPts val="0"/>
              </a:spcBef>
              <a:spcAft>
                <a:spcPts val="0"/>
              </a:spcAft>
              <a:buNone/>
            </a:pPr>
            <a:r>
              <a:rPr lang="en-US"/>
              <a:t>False Negative (Predicted Not Clickbait but actually Clickbait) – 33</a:t>
            </a:r>
            <a:endParaRPr/>
          </a:p>
        </p:txBody>
      </p:sp>
      <p:sp>
        <p:nvSpPr>
          <p:cNvPr id="216" name="Google Shape;216;p3:notes">
            <a:extLst>
              <a:ext uri="{FF2B5EF4-FFF2-40B4-BE49-F238E27FC236}">
                <a16:creationId xmlns:a16="http://schemas.microsoft.com/office/drawing/2014/main" id="{A4D8F009-21C2-7791-30FE-84E2997220B2}"/>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36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37788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722E2317-BE36-5FBE-E38F-ABAC6ECBF921}"/>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47F9506E-9484-0F7B-32A9-08AD61A2B885}"/>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6CBC0934-2824-0CE4-4AA3-C827C1204C90}"/>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True Negative (Not Clickbait) – 1,182</a:t>
            </a:r>
            <a:br>
              <a:rPr lang="en-US"/>
            </a:br>
            <a:endParaRPr lang="en-US"/>
          </a:p>
          <a:p>
            <a:pPr marL="0" lvl="0" indent="0" algn="l" rtl="0">
              <a:spcBef>
                <a:spcPts val="0"/>
              </a:spcBef>
              <a:spcAft>
                <a:spcPts val="0"/>
              </a:spcAft>
              <a:buNone/>
            </a:pPr>
            <a:r>
              <a:rPr lang="en-US"/>
              <a:t>False Positive (Predicted Clickbait but actually Not Clickbait) – 18</a:t>
            </a:r>
            <a:br>
              <a:rPr lang="en-US"/>
            </a:br>
            <a:endParaRPr lang="en-US"/>
          </a:p>
          <a:p>
            <a:pPr marL="0" lvl="0" indent="0" algn="l" rtl="0">
              <a:spcBef>
                <a:spcPts val="0"/>
              </a:spcBef>
              <a:spcAft>
                <a:spcPts val="0"/>
              </a:spcAft>
              <a:buNone/>
            </a:pPr>
            <a:r>
              <a:rPr lang="en-US"/>
              <a:t>True Positive (Clickbait) – 1,167</a:t>
            </a:r>
            <a:br>
              <a:rPr lang="en-US"/>
            </a:br>
            <a:endParaRPr lang="en-US"/>
          </a:p>
          <a:p>
            <a:pPr marL="0" lvl="0" indent="0" algn="l" rtl="0">
              <a:spcBef>
                <a:spcPts val="0"/>
              </a:spcBef>
              <a:spcAft>
                <a:spcPts val="0"/>
              </a:spcAft>
              <a:buNone/>
            </a:pPr>
            <a:r>
              <a:rPr lang="en-US"/>
              <a:t>False Negative (Predicted Not Clickbait but actually Clickbait) – 33</a:t>
            </a:r>
            <a:endParaRPr/>
          </a:p>
        </p:txBody>
      </p:sp>
      <p:sp>
        <p:nvSpPr>
          <p:cNvPr id="216" name="Google Shape;216;p3:notes">
            <a:extLst>
              <a:ext uri="{FF2B5EF4-FFF2-40B4-BE49-F238E27FC236}">
                <a16:creationId xmlns:a16="http://schemas.microsoft.com/office/drawing/2014/main" id="{8E04AFF6-13BB-AA65-1635-9914B47DFE76}"/>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585021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10A54E2F-5041-4146-125D-F80DC8B13DAB}"/>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BD314DFE-5E16-BAA2-89B4-A00FFBE7230E}"/>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1100A6E4-AE47-0F79-97C5-7363A87E1F20}"/>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True Negative (Not Clickbait) – 1,182</a:t>
            </a:r>
            <a:br>
              <a:rPr lang="en-US"/>
            </a:br>
            <a:endParaRPr lang="en-US"/>
          </a:p>
          <a:p>
            <a:pPr marL="0" lvl="0" indent="0" algn="l" rtl="0">
              <a:spcBef>
                <a:spcPts val="0"/>
              </a:spcBef>
              <a:spcAft>
                <a:spcPts val="0"/>
              </a:spcAft>
              <a:buNone/>
            </a:pPr>
            <a:r>
              <a:rPr lang="en-US"/>
              <a:t>False Positive (Predicted Clickbait but actually Not Clickbait) – 18</a:t>
            </a:r>
            <a:br>
              <a:rPr lang="en-US"/>
            </a:br>
            <a:endParaRPr lang="en-US"/>
          </a:p>
          <a:p>
            <a:pPr marL="0" lvl="0" indent="0" algn="l" rtl="0">
              <a:spcBef>
                <a:spcPts val="0"/>
              </a:spcBef>
              <a:spcAft>
                <a:spcPts val="0"/>
              </a:spcAft>
              <a:buNone/>
            </a:pPr>
            <a:r>
              <a:rPr lang="en-US"/>
              <a:t>True Positive (Clickbait) – 1,167</a:t>
            </a:r>
            <a:br>
              <a:rPr lang="en-US"/>
            </a:br>
            <a:endParaRPr lang="en-US"/>
          </a:p>
          <a:p>
            <a:pPr marL="0" lvl="0" indent="0" algn="l" rtl="0">
              <a:spcBef>
                <a:spcPts val="0"/>
              </a:spcBef>
              <a:spcAft>
                <a:spcPts val="0"/>
              </a:spcAft>
              <a:buNone/>
            </a:pPr>
            <a:r>
              <a:rPr lang="en-US"/>
              <a:t>False Negative (Predicted Not Clickbait but actually Clickbait) – 33</a:t>
            </a:r>
            <a:endParaRPr/>
          </a:p>
        </p:txBody>
      </p:sp>
      <p:sp>
        <p:nvSpPr>
          <p:cNvPr id="216" name="Google Shape;216;p3:notes">
            <a:extLst>
              <a:ext uri="{FF2B5EF4-FFF2-40B4-BE49-F238E27FC236}">
                <a16:creationId xmlns:a16="http://schemas.microsoft.com/office/drawing/2014/main" id="{83F8CF6A-7A3E-96D4-2FCC-78EA07EF027A}"/>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38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91286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46109906-D333-4B9C-4F80-A780D4C87DD3}"/>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D686E89C-7C30-6C64-0D2F-9165D6C8519E}"/>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51718288-2E02-DFCA-B8C9-3D7916D03C6F}"/>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True Negative (Not Clickbait) – 1,182</a:t>
            </a:r>
            <a:br>
              <a:rPr lang="en-US"/>
            </a:br>
            <a:endParaRPr lang="en-US"/>
          </a:p>
          <a:p>
            <a:pPr marL="0" lvl="0" indent="0" algn="l" rtl="0">
              <a:spcBef>
                <a:spcPts val="0"/>
              </a:spcBef>
              <a:spcAft>
                <a:spcPts val="0"/>
              </a:spcAft>
              <a:buNone/>
            </a:pPr>
            <a:r>
              <a:rPr lang="en-US"/>
              <a:t>False Positive (Predicted Clickbait but actually Not Clickbait) – 18</a:t>
            </a:r>
            <a:br>
              <a:rPr lang="en-US"/>
            </a:br>
            <a:endParaRPr lang="en-US"/>
          </a:p>
          <a:p>
            <a:pPr marL="0" lvl="0" indent="0" algn="l" rtl="0">
              <a:spcBef>
                <a:spcPts val="0"/>
              </a:spcBef>
              <a:spcAft>
                <a:spcPts val="0"/>
              </a:spcAft>
              <a:buNone/>
            </a:pPr>
            <a:r>
              <a:rPr lang="en-US"/>
              <a:t>True Positive (Clickbait) – 1,167</a:t>
            </a:r>
            <a:br>
              <a:rPr lang="en-US"/>
            </a:br>
            <a:endParaRPr lang="en-US"/>
          </a:p>
          <a:p>
            <a:pPr marL="0" lvl="0" indent="0" algn="l" rtl="0">
              <a:spcBef>
                <a:spcPts val="0"/>
              </a:spcBef>
              <a:spcAft>
                <a:spcPts val="0"/>
              </a:spcAft>
              <a:buNone/>
            </a:pPr>
            <a:r>
              <a:rPr lang="en-US"/>
              <a:t>False Negative (Predicted Not Clickbait but actually Clickbait) – 33</a:t>
            </a:r>
            <a:endParaRPr/>
          </a:p>
        </p:txBody>
      </p:sp>
      <p:sp>
        <p:nvSpPr>
          <p:cNvPr id="216" name="Google Shape;216;p3:notes">
            <a:extLst>
              <a:ext uri="{FF2B5EF4-FFF2-40B4-BE49-F238E27FC236}">
                <a16:creationId xmlns:a16="http://schemas.microsoft.com/office/drawing/2014/main" id="{8AC55907-D4E1-AE4D-8075-F7E2538AC064}"/>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39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00705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indent="0">
              <a:buNone/>
            </a:pPr>
            <a:r>
              <a:rPr lang="en-US"/>
              <a:t>In 2021, an article published by Forbes had a misleading headline that claimed that the COVID-19 vaccine altered a person’s DNA, which inaccurately described the process that the article itself was referring to. </a:t>
            </a:r>
          </a:p>
          <a:p>
            <a:pPr marL="0" indent="0">
              <a:buNone/>
            </a:pPr>
            <a:endParaRPr lang="en-US"/>
          </a:p>
          <a:p>
            <a:pPr marL="0" indent="0">
              <a:buNone/>
            </a:pPr>
            <a:r>
              <a:rPr lang="en-US"/>
              <a:t>The headline was changed after criticism, however the damage had been done and the original headline had been widely spread around social media, igniting more conspiracy theories and further misinformation regarding the topic of the vaccine (Teoh, 2021)</a:t>
            </a:r>
          </a:p>
          <a:p>
            <a:pPr marL="0" indent="0">
              <a:buNone/>
            </a:pPr>
            <a:endParaRPr lang="en-US"/>
          </a:p>
          <a:p>
            <a:pPr marL="0" indent="0">
              <a:buNone/>
            </a:pPr>
            <a:r>
              <a:rPr lang="en-US"/>
              <a:t>Other countries would report misleading articles more related to politics, such as the Philippines (Newman, 2022), one such news claiming that martial law had been declared after a Chinese water cannon attack at the Philippine Coast Guard. The clips showcased by the video would then later clarify that the one of the senators had merely suggested the imposition of martial law to which no other senator explicitly supported (VERA Files, 2023). </a:t>
            </a:r>
          </a:p>
          <a:p>
            <a:pPr marL="0" indent="0">
              <a:buNone/>
            </a:pPr>
            <a:endParaRPr lang="en-US"/>
          </a:p>
          <a:p>
            <a:pPr marL="0" indent="0">
              <a:buNone/>
            </a:pPr>
            <a:r>
              <a:rPr lang="en-US"/>
              <a:t>Another example is a video that attempts to pass off a South African Frigate as a warship gift from Russia and claims that Russian President Vladimir Putin had gave the Philippines the "brand new warship" without payment. </a:t>
            </a:r>
          </a:p>
          <a:p>
            <a:pPr marL="0" indent="0">
              <a:buNone/>
            </a:pPr>
            <a:endParaRPr lang="en-US"/>
          </a:p>
          <a:p>
            <a:pPr marL="0" indent="0">
              <a:buNone/>
            </a:pPr>
            <a:r>
              <a:rPr lang="en-US"/>
              <a:t>However, the country has had no warship supply agreement with Russia, and Russia had not been reported to have sent any vessels to the Philippines. </a:t>
            </a:r>
          </a:p>
          <a:p>
            <a:pPr marL="0" indent="0">
              <a:buNone/>
            </a:pPr>
            <a:endParaRPr lang="en-US"/>
          </a:p>
          <a:p>
            <a:pPr marL="0" indent="0">
              <a:buNone/>
            </a:pPr>
            <a:r>
              <a:rPr lang="en-US"/>
              <a:t>It should be noted that this video came out three days after Russian news agency TASS </a:t>
            </a:r>
            <a:r>
              <a:rPr lang="en-US" u="sng">
                <a:hlinkClick r:id="rId3"/>
              </a:rPr>
              <a:t>reported</a:t>
            </a:r>
            <a:r>
              <a:rPr lang="en-US"/>
              <a:t> that Russia aims to simplify visa procedures in six countries including the Philippines and that  the Philippines was also among the 141 countries in the United Nations that voted to demand Russia’s withdrawal from Ukraine around the same time.</a:t>
            </a:r>
          </a:p>
          <a:p>
            <a:pPr marL="0" indent="0">
              <a:buNone/>
            </a:pPr>
            <a:endParaRPr lang="en-US"/>
          </a:p>
        </p:txBody>
      </p:sp>
      <p:sp>
        <p:nvSpPr>
          <p:cNvPr id="216" name="Google Shape;216;p3:notes"/>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842499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2F14FE91-809B-85B5-4E08-4FD97426559F}"/>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776FAF44-17AE-8A57-8C98-4EA776EF2104}"/>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056BC6CA-002F-E719-D9CB-4A996D410585}"/>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True Negative (Not Clickbait) – 1,182</a:t>
            </a:r>
            <a:br>
              <a:rPr lang="en-US"/>
            </a:br>
            <a:endParaRPr lang="en-US"/>
          </a:p>
          <a:p>
            <a:pPr marL="0" lvl="0" indent="0" algn="l" rtl="0">
              <a:spcBef>
                <a:spcPts val="0"/>
              </a:spcBef>
              <a:spcAft>
                <a:spcPts val="0"/>
              </a:spcAft>
              <a:buNone/>
            </a:pPr>
            <a:r>
              <a:rPr lang="en-US"/>
              <a:t>False Positive (Predicted Clickbait but actually Not Clickbait) – 18</a:t>
            </a:r>
            <a:br>
              <a:rPr lang="en-US"/>
            </a:br>
            <a:endParaRPr lang="en-US"/>
          </a:p>
          <a:p>
            <a:pPr marL="0" lvl="0" indent="0" algn="l" rtl="0">
              <a:spcBef>
                <a:spcPts val="0"/>
              </a:spcBef>
              <a:spcAft>
                <a:spcPts val="0"/>
              </a:spcAft>
              <a:buNone/>
            </a:pPr>
            <a:r>
              <a:rPr lang="en-US"/>
              <a:t>True Positive (Clickbait) – 1,167</a:t>
            </a:r>
            <a:br>
              <a:rPr lang="en-US"/>
            </a:br>
            <a:endParaRPr lang="en-US"/>
          </a:p>
          <a:p>
            <a:pPr marL="0" lvl="0" indent="0" algn="l" rtl="0">
              <a:spcBef>
                <a:spcPts val="0"/>
              </a:spcBef>
              <a:spcAft>
                <a:spcPts val="0"/>
              </a:spcAft>
              <a:buNone/>
            </a:pPr>
            <a:r>
              <a:rPr lang="en-US"/>
              <a:t>False Negative (Predicted Not Clickbait but actually Clickbait) – 33</a:t>
            </a:r>
            <a:endParaRPr/>
          </a:p>
        </p:txBody>
      </p:sp>
      <p:sp>
        <p:nvSpPr>
          <p:cNvPr id="216" name="Google Shape;216;p3:notes">
            <a:extLst>
              <a:ext uri="{FF2B5EF4-FFF2-40B4-BE49-F238E27FC236}">
                <a16:creationId xmlns:a16="http://schemas.microsoft.com/office/drawing/2014/main" id="{513F7749-B0AD-A081-63AB-A51EE8EE96C6}"/>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47557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A9FFEABC-79A8-31BD-7E7D-4FAF9FD7117C}"/>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7E7BA5CB-4E88-34DB-7DB0-5D3C0A4D4E61}"/>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320BEA68-692E-50FD-EA68-7B8C48088EF0}"/>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True Negative (Not Clickbait) – 1,182</a:t>
            </a:r>
            <a:br>
              <a:rPr lang="en-US"/>
            </a:br>
            <a:endParaRPr lang="en-US"/>
          </a:p>
          <a:p>
            <a:pPr marL="0" lvl="0" indent="0" algn="l" rtl="0">
              <a:spcBef>
                <a:spcPts val="0"/>
              </a:spcBef>
              <a:spcAft>
                <a:spcPts val="0"/>
              </a:spcAft>
              <a:buNone/>
            </a:pPr>
            <a:r>
              <a:rPr lang="en-US"/>
              <a:t>False Positive (Predicted Clickbait but actually Not Clickbait) – 18</a:t>
            </a:r>
            <a:br>
              <a:rPr lang="en-US"/>
            </a:br>
            <a:endParaRPr lang="en-US"/>
          </a:p>
          <a:p>
            <a:pPr marL="0" lvl="0" indent="0" algn="l" rtl="0">
              <a:spcBef>
                <a:spcPts val="0"/>
              </a:spcBef>
              <a:spcAft>
                <a:spcPts val="0"/>
              </a:spcAft>
              <a:buNone/>
            </a:pPr>
            <a:r>
              <a:rPr lang="en-US"/>
              <a:t>True Positive (Clickbait) – 1,167</a:t>
            </a:r>
            <a:br>
              <a:rPr lang="en-US"/>
            </a:br>
            <a:endParaRPr lang="en-US"/>
          </a:p>
          <a:p>
            <a:pPr marL="0" lvl="0" indent="0" algn="l" rtl="0">
              <a:spcBef>
                <a:spcPts val="0"/>
              </a:spcBef>
              <a:spcAft>
                <a:spcPts val="0"/>
              </a:spcAft>
              <a:buNone/>
            </a:pPr>
            <a:r>
              <a:rPr lang="en-US"/>
              <a:t>False Negative (Predicted Not Clickbait but actually Clickbait) – 33</a:t>
            </a:r>
            <a:endParaRPr/>
          </a:p>
        </p:txBody>
      </p:sp>
      <p:sp>
        <p:nvSpPr>
          <p:cNvPr id="216" name="Google Shape;216;p3:notes">
            <a:extLst>
              <a:ext uri="{FF2B5EF4-FFF2-40B4-BE49-F238E27FC236}">
                <a16:creationId xmlns:a16="http://schemas.microsoft.com/office/drawing/2014/main" id="{0AF87DFA-CE08-09BE-F6AE-F60549868E80}"/>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590305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2A0DC1B3-900D-413F-5304-458C7C7369BD}"/>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474B1409-EA74-CFA3-05A5-4004DF48AAAC}"/>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6D4EABBA-3099-6886-422C-D6DA3C8028EA}"/>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True Negative (Not Clickbait) – 1,182</a:t>
            </a:r>
            <a:br>
              <a:rPr lang="en-US"/>
            </a:br>
            <a:endParaRPr lang="en-US"/>
          </a:p>
          <a:p>
            <a:pPr marL="0" lvl="0" indent="0" algn="l" rtl="0">
              <a:spcBef>
                <a:spcPts val="0"/>
              </a:spcBef>
              <a:spcAft>
                <a:spcPts val="0"/>
              </a:spcAft>
              <a:buNone/>
            </a:pPr>
            <a:r>
              <a:rPr lang="en-US"/>
              <a:t>False Positive (Predicted Clickbait but actually Not Clickbait) – 18</a:t>
            </a:r>
            <a:br>
              <a:rPr lang="en-US"/>
            </a:br>
            <a:endParaRPr lang="en-US"/>
          </a:p>
          <a:p>
            <a:pPr marL="0" lvl="0" indent="0" algn="l" rtl="0">
              <a:spcBef>
                <a:spcPts val="0"/>
              </a:spcBef>
              <a:spcAft>
                <a:spcPts val="0"/>
              </a:spcAft>
              <a:buNone/>
            </a:pPr>
            <a:r>
              <a:rPr lang="en-US"/>
              <a:t>True Positive (Clickbait) – 1,167</a:t>
            </a:r>
            <a:br>
              <a:rPr lang="en-US"/>
            </a:br>
            <a:endParaRPr lang="en-US"/>
          </a:p>
          <a:p>
            <a:pPr marL="0" lvl="0" indent="0" algn="l" rtl="0">
              <a:spcBef>
                <a:spcPts val="0"/>
              </a:spcBef>
              <a:spcAft>
                <a:spcPts val="0"/>
              </a:spcAft>
              <a:buNone/>
            </a:pPr>
            <a:r>
              <a:rPr lang="en-US"/>
              <a:t>False Negative (Predicted Not Clickbait but actually Clickbait) – 33</a:t>
            </a:r>
            <a:endParaRPr/>
          </a:p>
        </p:txBody>
      </p:sp>
      <p:sp>
        <p:nvSpPr>
          <p:cNvPr id="216" name="Google Shape;216;p3:notes">
            <a:extLst>
              <a:ext uri="{FF2B5EF4-FFF2-40B4-BE49-F238E27FC236}">
                <a16:creationId xmlns:a16="http://schemas.microsoft.com/office/drawing/2014/main" id="{3CBFA02A-B0B1-0360-1BFD-A7AED5644468}"/>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738868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8B297A40-E182-4025-3517-2B58FFBAC4C9}"/>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66084224-53F3-1D15-F858-2F2832D8A735}"/>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A3A87CB1-B4DF-F7C1-CBB9-803E0275FD2A}"/>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 Overall, web app was met with positive responses.</a:t>
            </a:r>
          </a:p>
          <a:p>
            <a:pPr marL="0" lvl="0" indent="0" algn="l" rtl="0">
              <a:spcBef>
                <a:spcPts val="0"/>
              </a:spcBef>
              <a:spcAft>
                <a:spcPts val="0"/>
              </a:spcAft>
              <a:buNone/>
            </a:pPr>
            <a:r>
              <a:rPr lang="en-US" dirty="0"/>
              <a:t>- Web app could effectively perform its function.</a:t>
            </a:r>
          </a:p>
          <a:p>
            <a:pPr marL="0" lvl="0" indent="0" algn="l" rtl="0">
              <a:spcBef>
                <a:spcPts val="0"/>
              </a:spcBef>
              <a:spcAft>
                <a:spcPts val="0"/>
              </a:spcAft>
              <a:buNone/>
            </a:pPr>
            <a:r>
              <a:rPr lang="en-US" dirty="0"/>
              <a:t>- Design was well received</a:t>
            </a:r>
          </a:p>
          <a:p>
            <a:pPr marL="0" lvl="0" indent="0" algn="l" rtl="0">
              <a:spcBef>
                <a:spcPts val="0"/>
              </a:spcBef>
              <a:spcAft>
                <a:spcPts val="0"/>
              </a:spcAft>
              <a:buNone/>
            </a:pPr>
            <a:r>
              <a:rPr lang="en-US" dirty="0"/>
              <a:t>- Web app responded quickly</a:t>
            </a:r>
          </a:p>
          <a:p>
            <a:pPr marL="0" lvl="0" indent="0" algn="l" rtl="0">
              <a:spcBef>
                <a:spcPts val="0"/>
              </a:spcBef>
              <a:spcAft>
                <a:spcPts val="0"/>
              </a:spcAft>
              <a:buNone/>
            </a:pPr>
            <a:r>
              <a:rPr lang="en-US" dirty="0"/>
              <a:t>- Easy to learn and understand how to use the app.</a:t>
            </a:r>
          </a:p>
          <a:p>
            <a:pPr marL="0" lvl="0" indent="0" algn="l" rtl="0">
              <a:spcBef>
                <a:spcPts val="0"/>
              </a:spcBef>
              <a:spcAft>
                <a:spcPts val="0"/>
              </a:spcAft>
              <a:buNone/>
            </a:pPr>
            <a:r>
              <a:rPr lang="en-US" dirty="0"/>
              <a:t>- Easy to use the app</a:t>
            </a:r>
          </a:p>
          <a:p>
            <a:pPr marL="0" lvl="0" indent="0" algn="l" rtl="0">
              <a:spcBef>
                <a:spcPts val="0"/>
              </a:spcBef>
              <a:spcAft>
                <a:spcPts val="0"/>
              </a:spcAft>
              <a:buNone/>
            </a:pPr>
            <a:r>
              <a:rPr lang="en-US" dirty="0"/>
              <a:t>- Accuracy had some issues.</a:t>
            </a:r>
            <a:endParaRPr dirty="0"/>
          </a:p>
        </p:txBody>
      </p:sp>
      <p:sp>
        <p:nvSpPr>
          <p:cNvPr id="216" name="Google Shape;216;p3:notes">
            <a:extLst>
              <a:ext uri="{FF2B5EF4-FFF2-40B4-BE49-F238E27FC236}">
                <a16:creationId xmlns:a16="http://schemas.microsoft.com/office/drawing/2014/main" id="{7A0CE2D7-ECBA-2424-33C7-BCFBAFA0E52C}"/>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5334409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A2D6A04F-CB4C-B7CD-96AE-20DD7D92DAA5}"/>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3F3DB842-62AD-6CA1-7C2B-6A606A091F44}"/>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B7BA377F-B053-6BFA-59E5-E5B60863EFAC}"/>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p3:notes">
            <a:extLst>
              <a:ext uri="{FF2B5EF4-FFF2-40B4-BE49-F238E27FC236}">
                <a16:creationId xmlns:a16="http://schemas.microsoft.com/office/drawing/2014/main" id="{BCD0D239-37F3-47A8-2893-2F5733F24B99}"/>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7089347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9D610C2F-0CCA-B1EA-3622-173E80FEB1E9}"/>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6F729CD1-4155-14B8-C203-1D3EB01227E3}"/>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BB134737-26F2-4349-7AFA-23621F0C5344}"/>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3:notes">
            <a:extLst>
              <a:ext uri="{FF2B5EF4-FFF2-40B4-BE49-F238E27FC236}">
                <a16:creationId xmlns:a16="http://schemas.microsoft.com/office/drawing/2014/main" id="{0EC54095-499D-9E62-9D58-1247C8E0217B}"/>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8228320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8EE66F80-4EA7-7FE6-6EED-4136A29EC6F4}"/>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1B7F44DF-FC19-DBCD-3250-B1DDF6695ECC}"/>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D07CE3C0-8A5C-8B39-99EF-2FC9CAC932B6}"/>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3:notes">
            <a:extLst>
              <a:ext uri="{FF2B5EF4-FFF2-40B4-BE49-F238E27FC236}">
                <a16:creationId xmlns:a16="http://schemas.microsoft.com/office/drawing/2014/main" id="{0D45FABD-CAAC-7CC1-767F-8508F6B7157D}"/>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6228432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288AD0AF-2546-A922-AAF3-6D00F2C5BDFB}"/>
            </a:ext>
          </a:extLst>
        </p:cNvPr>
        <p:cNvGrpSpPr/>
        <p:nvPr/>
      </p:nvGrpSpPr>
      <p:grpSpPr>
        <a:xfrm>
          <a:off x="0" y="0"/>
          <a:ext cx="0" cy="0"/>
          <a:chOff x="0" y="0"/>
          <a:chExt cx="0" cy="0"/>
        </a:xfrm>
      </p:grpSpPr>
      <p:sp>
        <p:nvSpPr>
          <p:cNvPr id="214" name="Google Shape;214;p3:notes">
            <a:extLst>
              <a:ext uri="{FF2B5EF4-FFF2-40B4-BE49-F238E27FC236}">
                <a16:creationId xmlns:a16="http://schemas.microsoft.com/office/drawing/2014/main" id="{2FF27660-945C-332A-4886-7223B9FD01D7}"/>
              </a:ext>
            </a:extLst>
          </p:cNvPr>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a:extLst>
              <a:ext uri="{FF2B5EF4-FFF2-40B4-BE49-F238E27FC236}">
                <a16:creationId xmlns:a16="http://schemas.microsoft.com/office/drawing/2014/main" id="{199041EA-87C7-88DB-CB4E-A2FCBFF1F1D4}"/>
              </a:ext>
            </a:extLst>
          </p:cNvPr>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3:notes">
            <a:extLst>
              <a:ext uri="{FF2B5EF4-FFF2-40B4-BE49-F238E27FC236}">
                <a16:creationId xmlns:a16="http://schemas.microsoft.com/office/drawing/2014/main" id="{FFF095A3-4B15-ED65-85EF-F67A8691D29B}"/>
              </a:ext>
            </a:extLst>
          </p:cNvPr>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48775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822917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indent="0">
              <a:buNone/>
            </a:pPr>
            <a:r>
              <a:rPr lang="en-US"/>
              <a:t>One such example, the video titled "China has already captured </a:t>
            </a:r>
            <a:r>
              <a:rPr lang="en-US" err="1"/>
              <a:t>Ilocos</a:t>
            </a:r>
            <a:r>
              <a:rPr lang="en-US"/>
              <a:t>! President Bongbong Marcos warned China! This is war! Sudden announcement of the president)!”</a:t>
            </a:r>
          </a:p>
          <a:p>
            <a:pPr marL="0" indent="0">
              <a:buNone/>
            </a:pPr>
            <a:endParaRPr lang="en-US"/>
          </a:p>
          <a:p>
            <a:pPr marL="0" indent="0">
              <a:buNone/>
            </a:pPr>
            <a:r>
              <a:rPr lang="en-US"/>
              <a:t>This video falsely claims that China has invaded the </a:t>
            </a:r>
            <a:r>
              <a:rPr lang="en-US" err="1"/>
              <a:t>Ilocos</a:t>
            </a:r>
            <a:r>
              <a:rPr lang="en-US"/>
              <a:t> Region of the Philippines but does not substantiate its claims. Furthermore, the video plays military footage which has been confirmed by fact checking organization </a:t>
            </a:r>
            <a:r>
              <a:rPr lang="en-US" err="1"/>
              <a:t>VeraFiles</a:t>
            </a:r>
            <a:r>
              <a:rPr lang="en-US"/>
              <a:t> to be clips of the Armed Forces of the Philippines’ military exercises and is unrelated to any military operations in the </a:t>
            </a:r>
            <a:r>
              <a:rPr lang="en-US" err="1"/>
              <a:t>Ilocos</a:t>
            </a:r>
            <a:r>
              <a:rPr lang="en-US"/>
              <a:t> Region involving the Chinese</a:t>
            </a:r>
          </a:p>
          <a:p>
            <a:pPr marL="0" indent="0">
              <a:buNone/>
            </a:pPr>
            <a:endParaRPr lang="en-US"/>
          </a:p>
          <a:p>
            <a:pPr marL="0" indent="0">
              <a:buNone/>
            </a:pPr>
            <a:r>
              <a:rPr lang="en-US"/>
              <a:t>This video alone has over 39,000 views with many similar such videos regularly uploaded.</a:t>
            </a:r>
          </a:p>
        </p:txBody>
      </p:sp>
      <p:sp>
        <p:nvSpPr>
          <p:cNvPr id="216" name="Google Shape;216;p3:notes"/>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41220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indent="0">
              <a:buNone/>
            </a:pPr>
            <a:r>
              <a:rPr lang="en-US"/>
              <a:t>Not only can such misinformation have real world consequences, especially regarding topics such as the COVID-19 pandemic or national politics, these articles may also harm individual users via promoting untrustworthy advertisements promoting scams or malware. </a:t>
            </a:r>
          </a:p>
          <a:p>
            <a:pPr marL="0" indent="0">
              <a:buNone/>
            </a:pPr>
            <a:endParaRPr lang="en-US"/>
          </a:p>
          <a:p>
            <a:pPr marL="0" indent="0">
              <a:buNone/>
            </a:pPr>
            <a:endParaRPr lang="en-US"/>
          </a:p>
        </p:txBody>
      </p:sp>
      <p:sp>
        <p:nvSpPr>
          <p:cNvPr id="216" name="Google Shape;216;p3:notes"/>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62968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3:notes"/>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05937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3:notes"/>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48818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415925"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p:cNvSpPr txBox="1">
            <a:spLocks noGrp="1"/>
          </p:cNvSpPr>
          <p:nvPr>
            <p:ph type="body" idx="1"/>
          </p:nvPr>
        </p:nvSpPr>
        <p:spPr>
          <a:xfrm>
            <a:off x="678815" y="4775667"/>
            <a:ext cx="5430520" cy="39073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3:notes"/>
          <p:cNvSpPr txBox="1">
            <a:spLocks noGrp="1"/>
          </p:cNvSpPr>
          <p:nvPr>
            <p:ph type="sldNum" idx="12"/>
          </p:nvPr>
        </p:nvSpPr>
        <p:spPr>
          <a:xfrm>
            <a:off x="3845047" y="9425569"/>
            <a:ext cx="2941532" cy="49789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40309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gradFill>
          <a:gsLst>
            <a:gs pos="0">
              <a:schemeClr val="accent1"/>
            </a:gs>
            <a:gs pos="100000">
              <a:srgbClr val="FFFFFF"/>
            </a:gs>
          </a:gsLst>
          <a:lin ang="13500032" scaled="0"/>
        </a:gradFill>
        <a:effectLst/>
      </p:bgPr>
    </p:bg>
    <p:spTree>
      <p:nvGrpSpPr>
        <p:cNvPr id="1" name="Shape 161"/>
        <p:cNvGrpSpPr/>
        <p:nvPr/>
      </p:nvGrpSpPr>
      <p:grpSpPr>
        <a:xfrm>
          <a:off x="0" y="0"/>
          <a:ext cx="0" cy="0"/>
          <a:chOff x="0" y="0"/>
          <a:chExt cx="0" cy="0"/>
        </a:xfrm>
      </p:grpSpPr>
      <p:pic>
        <p:nvPicPr>
          <p:cNvPr id="162" name="Google Shape;162;p26"/>
          <p:cNvPicPr preferRelativeResize="0"/>
          <p:nvPr/>
        </p:nvPicPr>
        <p:blipFill rotWithShape="1">
          <a:blip r:embed="rId2">
            <a:alphaModFix amt="10000"/>
          </a:blip>
          <a:srcRect l="11538" t="17554" r="11538" b="17548"/>
          <a:stretch/>
        </p:blipFill>
        <p:spPr>
          <a:xfrm>
            <a:off x="0" y="0"/>
            <a:ext cx="9144000" cy="5143500"/>
          </a:xfrm>
          <a:prstGeom prst="rect">
            <a:avLst/>
          </a:prstGeom>
          <a:noFill/>
          <a:ln>
            <a:noFill/>
          </a:ln>
        </p:spPr>
      </p:pic>
      <p:pic>
        <p:nvPicPr>
          <p:cNvPr id="163" name="Google Shape;163;p26"/>
          <p:cNvPicPr preferRelativeResize="0"/>
          <p:nvPr/>
        </p:nvPicPr>
        <p:blipFill>
          <a:blip r:embed="rId3">
            <a:alphaModFix/>
          </a:blip>
          <a:stretch>
            <a:fillRect/>
          </a:stretch>
        </p:blipFill>
        <p:spPr>
          <a:xfrm>
            <a:off x="1757162" y="-125674"/>
            <a:ext cx="754926" cy="755448"/>
          </a:xfrm>
          <a:prstGeom prst="rect">
            <a:avLst/>
          </a:prstGeom>
          <a:noFill/>
          <a:ln>
            <a:noFill/>
          </a:ln>
          <a:effectLst>
            <a:outerShdw blurRad="271463" dist="219075" dir="2400000" algn="bl" rotWithShape="0">
              <a:schemeClr val="dk1">
                <a:alpha val="50000"/>
              </a:schemeClr>
            </a:outerShdw>
          </a:effectLst>
        </p:spPr>
      </p:pic>
      <p:pic>
        <p:nvPicPr>
          <p:cNvPr id="164" name="Google Shape;164;p26"/>
          <p:cNvPicPr preferRelativeResize="0"/>
          <p:nvPr/>
        </p:nvPicPr>
        <p:blipFill>
          <a:blip r:embed="rId3">
            <a:alphaModFix/>
          </a:blip>
          <a:stretch>
            <a:fillRect/>
          </a:stretch>
        </p:blipFill>
        <p:spPr>
          <a:xfrm>
            <a:off x="6847278" y="4729262"/>
            <a:ext cx="539567" cy="539924"/>
          </a:xfrm>
          <a:prstGeom prst="rect">
            <a:avLst/>
          </a:prstGeom>
          <a:noFill/>
          <a:ln>
            <a:noFill/>
          </a:ln>
          <a:effectLst>
            <a:outerShdw blurRad="271463" dist="142875" dir="2400000" algn="bl" rotWithShape="0">
              <a:schemeClr val="dk1">
                <a:alpha val="50000"/>
              </a:scheme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chemeClr val="accent1"/>
            </a:gs>
            <a:gs pos="100000">
              <a:srgbClr val="FFFFFF"/>
            </a:gs>
          </a:gsLst>
          <a:lin ang="0" scaled="0"/>
        </a:gradFill>
        <a:effectLst/>
      </p:bgPr>
    </p:bg>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2">
            <a:alphaModFix amt="10000"/>
          </a:blip>
          <a:srcRect l="10196" t="16420" r="10204" b="16420"/>
          <a:stretch/>
        </p:blipFill>
        <p:spPr>
          <a:xfrm rot="10800000">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bright)">
  <p:cSld name="Blank (bright)">
    <p:spTree>
      <p:nvGrpSpPr>
        <p:cNvPr id="1" name="Shape 13"/>
        <p:cNvGrpSpPr/>
        <p:nvPr/>
      </p:nvGrpSpPr>
      <p:grpSpPr>
        <a:xfrm>
          <a:off x="0" y="0"/>
          <a:ext cx="0" cy="0"/>
          <a:chOff x="0" y="0"/>
          <a:chExt cx="0" cy="0"/>
        </a:xfrm>
      </p:grpSpPr>
      <p:sp>
        <p:nvSpPr>
          <p:cNvPr id="14" name="Google Shape;14;p2"/>
          <p:cNvSpPr/>
          <p:nvPr/>
        </p:nvSpPr>
        <p:spPr>
          <a:xfrm>
            <a:off x="100" y="-5800"/>
            <a:ext cx="9144000" cy="5149500"/>
          </a:xfrm>
          <a:prstGeom prst="rect">
            <a:avLst/>
          </a:prstGeom>
          <a:solidFill>
            <a:srgbClr val="FFA800">
              <a:alpha val="8549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1800" b="0" i="0" u="none" strike="noStrike" cap="none">
              <a:solidFill>
                <a:schemeClr val="dk1"/>
              </a:solidFill>
              <a:latin typeface="Arial"/>
              <a:ea typeface="Arial"/>
              <a:cs typeface="Arial"/>
              <a:sym typeface="Arial"/>
            </a:endParaRPr>
          </a:p>
        </p:txBody>
      </p:sp>
      <p:sp>
        <p:nvSpPr>
          <p:cNvPr id="15" name="Google Shape;15;p2"/>
          <p:cNvSpPr/>
          <p:nvPr/>
        </p:nvSpPr>
        <p:spPr>
          <a:xfrm>
            <a:off x="0" y="-5925"/>
            <a:ext cx="9144000" cy="5149500"/>
          </a:xfrm>
          <a:prstGeom prst="frame">
            <a:avLst>
              <a:gd name="adj1" fmla="val 5041"/>
            </a:avLst>
          </a:prstGeom>
          <a:solidFill>
            <a:srgbClr val="294667"/>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1800" b="0" i="0" u="none" strike="noStrike" cap="none">
              <a:solidFill>
                <a:schemeClr val="dk1"/>
              </a:solidFill>
              <a:latin typeface="Arial"/>
              <a:ea typeface="Arial"/>
              <a:cs typeface="Arial"/>
              <a:sym typeface="Arial"/>
            </a:endParaRPr>
          </a:p>
        </p:txBody>
      </p:sp>
      <p:sp>
        <p:nvSpPr>
          <p:cNvPr id="16" name="Google Shape;16;p2"/>
          <p:cNvSpPr/>
          <p:nvPr/>
        </p:nvSpPr>
        <p:spPr>
          <a:xfrm>
            <a:off x="4303650" y="4607000"/>
            <a:ext cx="5367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1800" b="0" i="0" u="none" strike="noStrike" cap="none">
              <a:solidFill>
                <a:schemeClr val="dk1"/>
              </a:solidFill>
              <a:latin typeface="Arial"/>
              <a:ea typeface="Arial"/>
              <a:cs typeface="Arial"/>
              <a:sym typeface="Arial"/>
            </a:endParaRPr>
          </a:p>
        </p:txBody>
      </p:sp>
      <p:sp>
        <p:nvSpPr>
          <p:cNvPr id="17" name="Google Shape;17;p2"/>
          <p:cNvSpPr txBox="1">
            <a:spLocks noGrp="1"/>
          </p:cNvSpPr>
          <p:nvPr>
            <p:ph type="sldNum" idx="12"/>
          </p:nvPr>
        </p:nvSpPr>
        <p:spPr>
          <a:xfrm>
            <a:off x="4303575" y="4606750"/>
            <a:ext cx="536700" cy="536700"/>
          </a:xfrm>
          <a:prstGeom prst="rect">
            <a:avLst/>
          </a:prstGeom>
          <a:noFill/>
          <a:ln>
            <a:noFill/>
          </a:ln>
        </p:spPr>
        <p:txBody>
          <a:bodyPr spcFirstLastPara="1" wrap="square" lIns="91425" tIns="91425" rIns="91425" bIns="91425" anchor="ctr" anchorCtr="0">
            <a:noAutofit/>
          </a:bodyPr>
          <a:lstStyle>
            <a:lvl1pPr marL="0" lvl="0" indent="0" algn="ctr">
              <a:buClr>
                <a:srgbClr val="294667"/>
              </a:buClr>
              <a:buSzPts val="1733"/>
              <a:buFont typeface="Open Sans"/>
              <a:buNone/>
              <a:defRPr sz="1300" b="1" i="0" u="none" strike="noStrike" cap="none">
                <a:solidFill>
                  <a:srgbClr val="294667"/>
                </a:solidFill>
                <a:latin typeface="Open Sans"/>
                <a:ea typeface="Open Sans"/>
                <a:cs typeface="Open Sans"/>
                <a:sym typeface="Open Sans"/>
              </a:defRPr>
            </a:lvl1pPr>
            <a:lvl2pPr marL="0" lvl="1" indent="0" algn="ctr">
              <a:buClr>
                <a:srgbClr val="294667"/>
              </a:buClr>
              <a:buSzPts val="1733"/>
              <a:buFont typeface="Open Sans"/>
              <a:buNone/>
              <a:defRPr sz="1300" b="1" i="0" u="none" strike="noStrike" cap="none">
                <a:solidFill>
                  <a:srgbClr val="294667"/>
                </a:solidFill>
                <a:latin typeface="Open Sans"/>
                <a:ea typeface="Open Sans"/>
                <a:cs typeface="Open Sans"/>
                <a:sym typeface="Open Sans"/>
              </a:defRPr>
            </a:lvl2pPr>
            <a:lvl3pPr marL="0" lvl="2" indent="0" algn="ctr">
              <a:buClr>
                <a:srgbClr val="294667"/>
              </a:buClr>
              <a:buSzPts val="1733"/>
              <a:buFont typeface="Open Sans"/>
              <a:buNone/>
              <a:defRPr sz="1300" b="1" i="0" u="none" strike="noStrike" cap="none">
                <a:solidFill>
                  <a:srgbClr val="294667"/>
                </a:solidFill>
                <a:latin typeface="Open Sans"/>
                <a:ea typeface="Open Sans"/>
                <a:cs typeface="Open Sans"/>
                <a:sym typeface="Open Sans"/>
              </a:defRPr>
            </a:lvl3pPr>
            <a:lvl4pPr marL="0" lvl="3" indent="0" algn="ctr">
              <a:buClr>
                <a:srgbClr val="294667"/>
              </a:buClr>
              <a:buSzPts val="1733"/>
              <a:buFont typeface="Open Sans"/>
              <a:buNone/>
              <a:defRPr sz="1300" b="1" i="0" u="none" strike="noStrike" cap="none">
                <a:solidFill>
                  <a:srgbClr val="294667"/>
                </a:solidFill>
                <a:latin typeface="Open Sans"/>
                <a:ea typeface="Open Sans"/>
                <a:cs typeface="Open Sans"/>
                <a:sym typeface="Open Sans"/>
              </a:defRPr>
            </a:lvl4pPr>
            <a:lvl5pPr marL="0" lvl="4" indent="0" algn="ctr">
              <a:buClr>
                <a:srgbClr val="294667"/>
              </a:buClr>
              <a:buSzPts val="1733"/>
              <a:buFont typeface="Open Sans"/>
              <a:buNone/>
              <a:defRPr sz="1300" b="1" i="0" u="none" strike="noStrike" cap="none">
                <a:solidFill>
                  <a:srgbClr val="294667"/>
                </a:solidFill>
                <a:latin typeface="Open Sans"/>
                <a:ea typeface="Open Sans"/>
                <a:cs typeface="Open Sans"/>
                <a:sym typeface="Open Sans"/>
              </a:defRPr>
            </a:lvl5pPr>
            <a:lvl6pPr marL="0" lvl="5" indent="0" algn="ctr">
              <a:buClr>
                <a:srgbClr val="294667"/>
              </a:buClr>
              <a:buSzPts val="1733"/>
              <a:buFont typeface="Open Sans"/>
              <a:buNone/>
              <a:defRPr sz="1300" b="1" i="0" u="none" strike="noStrike" cap="none">
                <a:solidFill>
                  <a:srgbClr val="294667"/>
                </a:solidFill>
                <a:latin typeface="Open Sans"/>
                <a:ea typeface="Open Sans"/>
                <a:cs typeface="Open Sans"/>
                <a:sym typeface="Open Sans"/>
              </a:defRPr>
            </a:lvl6pPr>
            <a:lvl7pPr marL="0" lvl="6" indent="0" algn="ctr">
              <a:buClr>
                <a:srgbClr val="294667"/>
              </a:buClr>
              <a:buSzPts val="1733"/>
              <a:buFont typeface="Open Sans"/>
              <a:buNone/>
              <a:defRPr sz="1300" b="1" i="0" u="none" strike="noStrike" cap="none">
                <a:solidFill>
                  <a:srgbClr val="294667"/>
                </a:solidFill>
                <a:latin typeface="Open Sans"/>
                <a:ea typeface="Open Sans"/>
                <a:cs typeface="Open Sans"/>
                <a:sym typeface="Open Sans"/>
              </a:defRPr>
            </a:lvl7pPr>
            <a:lvl8pPr marL="0" lvl="7" indent="0" algn="ctr">
              <a:buClr>
                <a:srgbClr val="294667"/>
              </a:buClr>
              <a:buSzPts val="1733"/>
              <a:buFont typeface="Open Sans"/>
              <a:buNone/>
              <a:defRPr sz="1300" b="1" i="0" u="none" strike="noStrike" cap="none">
                <a:solidFill>
                  <a:srgbClr val="294667"/>
                </a:solidFill>
                <a:latin typeface="Open Sans"/>
                <a:ea typeface="Open Sans"/>
                <a:cs typeface="Open Sans"/>
                <a:sym typeface="Open Sans"/>
              </a:defRPr>
            </a:lvl8pPr>
            <a:lvl9pPr marL="0" lvl="8" indent="0" algn="ctr">
              <a:buClr>
                <a:srgbClr val="294667"/>
              </a:buClr>
              <a:buSzPts val="1733"/>
              <a:buFont typeface="Open Sans"/>
              <a:buNone/>
              <a:defRPr sz="1300" b="1" i="0" u="none" strike="noStrike" cap="none">
                <a:solidFill>
                  <a:srgbClr val="294667"/>
                </a:solidFill>
                <a:latin typeface="Open Sans"/>
                <a:ea typeface="Open Sans"/>
                <a:cs typeface="Open Sans"/>
                <a:sym typeface="Open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4277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4"/>
        <p:cNvGrpSpPr/>
        <p:nvPr/>
      </p:nvGrpSpPr>
      <p:grpSpPr>
        <a:xfrm>
          <a:off x="0" y="0"/>
          <a:ext cx="0" cy="0"/>
          <a:chOff x="0" y="0"/>
          <a:chExt cx="0" cy="0"/>
        </a:xfrm>
      </p:grpSpPr>
      <p:sp>
        <p:nvSpPr>
          <p:cNvPr id="105" name="Google Shape;105;p15"/>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5"/>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107" name="Google Shape;107;p1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108510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1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Mulish ExtraBold"/>
              <a:buNone/>
              <a:defRPr sz="3500">
                <a:solidFill>
                  <a:schemeClr val="lt2"/>
                </a:solidFill>
                <a:latin typeface="Mulish ExtraBold"/>
                <a:ea typeface="Mulish ExtraBold"/>
                <a:cs typeface="Mulish ExtraBold"/>
                <a:sym typeface="Mulish ExtraBold"/>
              </a:defRPr>
            </a:lvl1pPr>
            <a:lvl2pPr lvl="1" rtl="0">
              <a:spcBef>
                <a:spcPts val="0"/>
              </a:spcBef>
              <a:spcAft>
                <a:spcPts val="0"/>
              </a:spcAft>
              <a:buClr>
                <a:schemeClr val="lt2"/>
              </a:buClr>
              <a:buSzPts val="3500"/>
              <a:buFont typeface="Mulish ExtraBold"/>
              <a:buNone/>
              <a:defRPr sz="3500">
                <a:solidFill>
                  <a:schemeClr val="lt2"/>
                </a:solidFill>
                <a:latin typeface="Mulish ExtraBold"/>
                <a:ea typeface="Mulish ExtraBold"/>
                <a:cs typeface="Mulish ExtraBold"/>
                <a:sym typeface="Mulish ExtraBold"/>
              </a:defRPr>
            </a:lvl2pPr>
            <a:lvl3pPr lvl="2" rtl="0">
              <a:spcBef>
                <a:spcPts val="0"/>
              </a:spcBef>
              <a:spcAft>
                <a:spcPts val="0"/>
              </a:spcAft>
              <a:buClr>
                <a:schemeClr val="lt2"/>
              </a:buClr>
              <a:buSzPts val="3500"/>
              <a:buFont typeface="Mulish ExtraBold"/>
              <a:buNone/>
              <a:defRPr sz="3500">
                <a:solidFill>
                  <a:schemeClr val="lt2"/>
                </a:solidFill>
                <a:latin typeface="Mulish ExtraBold"/>
                <a:ea typeface="Mulish ExtraBold"/>
                <a:cs typeface="Mulish ExtraBold"/>
                <a:sym typeface="Mulish ExtraBold"/>
              </a:defRPr>
            </a:lvl3pPr>
            <a:lvl4pPr lvl="3" rtl="0">
              <a:spcBef>
                <a:spcPts val="0"/>
              </a:spcBef>
              <a:spcAft>
                <a:spcPts val="0"/>
              </a:spcAft>
              <a:buClr>
                <a:schemeClr val="lt2"/>
              </a:buClr>
              <a:buSzPts val="3500"/>
              <a:buFont typeface="Mulish ExtraBold"/>
              <a:buNone/>
              <a:defRPr sz="3500">
                <a:solidFill>
                  <a:schemeClr val="lt2"/>
                </a:solidFill>
                <a:latin typeface="Mulish ExtraBold"/>
                <a:ea typeface="Mulish ExtraBold"/>
                <a:cs typeface="Mulish ExtraBold"/>
                <a:sym typeface="Mulish ExtraBold"/>
              </a:defRPr>
            </a:lvl4pPr>
            <a:lvl5pPr lvl="4" rtl="0">
              <a:spcBef>
                <a:spcPts val="0"/>
              </a:spcBef>
              <a:spcAft>
                <a:spcPts val="0"/>
              </a:spcAft>
              <a:buClr>
                <a:schemeClr val="lt2"/>
              </a:buClr>
              <a:buSzPts val="3500"/>
              <a:buFont typeface="Mulish ExtraBold"/>
              <a:buNone/>
              <a:defRPr sz="3500">
                <a:solidFill>
                  <a:schemeClr val="lt2"/>
                </a:solidFill>
                <a:latin typeface="Mulish ExtraBold"/>
                <a:ea typeface="Mulish ExtraBold"/>
                <a:cs typeface="Mulish ExtraBold"/>
                <a:sym typeface="Mulish ExtraBold"/>
              </a:defRPr>
            </a:lvl5pPr>
            <a:lvl6pPr lvl="5" rtl="0">
              <a:spcBef>
                <a:spcPts val="0"/>
              </a:spcBef>
              <a:spcAft>
                <a:spcPts val="0"/>
              </a:spcAft>
              <a:buClr>
                <a:schemeClr val="lt2"/>
              </a:buClr>
              <a:buSzPts val="3500"/>
              <a:buFont typeface="Mulish ExtraBold"/>
              <a:buNone/>
              <a:defRPr sz="3500">
                <a:solidFill>
                  <a:schemeClr val="lt2"/>
                </a:solidFill>
                <a:latin typeface="Mulish ExtraBold"/>
                <a:ea typeface="Mulish ExtraBold"/>
                <a:cs typeface="Mulish ExtraBold"/>
                <a:sym typeface="Mulish ExtraBold"/>
              </a:defRPr>
            </a:lvl6pPr>
            <a:lvl7pPr lvl="6" rtl="0">
              <a:spcBef>
                <a:spcPts val="0"/>
              </a:spcBef>
              <a:spcAft>
                <a:spcPts val="0"/>
              </a:spcAft>
              <a:buClr>
                <a:schemeClr val="lt2"/>
              </a:buClr>
              <a:buSzPts val="3500"/>
              <a:buFont typeface="Mulish ExtraBold"/>
              <a:buNone/>
              <a:defRPr sz="3500">
                <a:solidFill>
                  <a:schemeClr val="lt2"/>
                </a:solidFill>
                <a:latin typeface="Mulish ExtraBold"/>
                <a:ea typeface="Mulish ExtraBold"/>
                <a:cs typeface="Mulish ExtraBold"/>
                <a:sym typeface="Mulish ExtraBold"/>
              </a:defRPr>
            </a:lvl7pPr>
            <a:lvl8pPr lvl="7" rtl="0">
              <a:spcBef>
                <a:spcPts val="0"/>
              </a:spcBef>
              <a:spcAft>
                <a:spcPts val="0"/>
              </a:spcAft>
              <a:buClr>
                <a:schemeClr val="lt2"/>
              </a:buClr>
              <a:buSzPts val="3500"/>
              <a:buFont typeface="Mulish ExtraBold"/>
              <a:buNone/>
              <a:defRPr sz="3500">
                <a:solidFill>
                  <a:schemeClr val="lt2"/>
                </a:solidFill>
                <a:latin typeface="Mulish ExtraBold"/>
                <a:ea typeface="Mulish ExtraBold"/>
                <a:cs typeface="Mulish ExtraBold"/>
                <a:sym typeface="Mulish ExtraBold"/>
              </a:defRPr>
            </a:lvl8pPr>
            <a:lvl9pPr lvl="8" rtl="0">
              <a:spcBef>
                <a:spcPts val="0"/>
              </a:spcBef>
              <a:spcAft>
                <a:spcPts val="0"/>
              </a:spcAft>
              <a:buClr>
                <a:schemeClr val="lt2"/>
              </a:buClr>
              <a:buSzPts val="3500"/>
              <a:buFont typeface="Mulish ExtraBold"/>
              <a:buNone/>
              <a:defRPr sz="3500">
                <a:solidFill>
                  <a:schemeClr val="lt2"/>
                </a:solidFill>
                <a:latin typeface="Mulish ExtraBold"/>
                <a:ea typeface="Mulish ExtraBold"/>
                <a:cs typeface="Mulish ExtraBold"/>
                <a:sym typeface="Mulish ExtraBold"/>
              </a:defRPr>
            </a:lvl9pPr>
          </a:lstStyle>
          <a:p>
            <a:endParaRPr/>
          </a:p>
        </p:txBody>
      </p:sp>
      <p:sp>
        <p:nvSpPr>
          <p:cNvPr id="7" name="Google Shape;7;p1"/>
          <p:cNvSpPr txBox="1">
            <a:spLocks noGrp="1"/>
          </p:cNvSpPr>
          <p:nvPr>
            <p:ph type="body" idx="1"/>
          </p:nvPr>
        </p:nvSpPr>
        <p:spPr>
          <a:xfrm>
            <a:off x="715100" y="1248400"/>
            <a:ext cx="7713900" cy="3360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72" r:id="rId2"/>
    <p:sldLayoutId id="2147483673" r:id="rId3"/>
    <p:sldLayoutId id="2147483677" r:id="rId4"/>
    <p:sldLayoutId id="214748367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8.jpe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jpeg"/><Relationship Id="rId7"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66.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67.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69.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4.jpeg"/><Relationship Id="rId7"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38.jpe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5.jpe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jpe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9" name="Google Shape;218;p29" descr="A close up of a logo&#10;&#10;Description automatically generated">
            <a:extLst>
              <a:ext uri="{FF2B5EF4-FFF2-40B4-BE49-F238E27FC236}">
                <a16:creationId xmlns:a16="http://schemas.microsoft.com/office/drawing/2014/main" id="{7D4CEBCE-6CBC-15D6-E878-E7BCD22619EA}"/>
              </a:ext>
            </a:extLst>
          </p:cNvPr>
          <p:cNvPicPr preferRelativeResize="0"/>
          <p:nvPr/>
        </p:nvPicPr>
        <p:blipFill rotWithShape="1">
          <a:blip r:embed="rId3">
            <a:alphaModFix/>
          </a:blip>
          <a:srcRect/>
          <a:stretch/>
        </p:blipFill>
        <p:spPr>
          <a:xfrm>
            <a:off x="-74140" y="-1"/>
            <a:ext cx="9210265" cy="5143501"/>
          </a:xfrm>
          <a:prstGeom prst="rect">
            <a:avLst/>
          </a:prstGeom>
          <a:noFill/>
          <a:ln>
            <a:noFill/>
          </a:ln>
        </p:spPr>
      </p:pic>
      <p:pic>
        <p:nvPicPr>
          <p:cNvPr id="8" name="Picture 7" descr="A hands holding a tablet&#10;&#10;Description automatically generated">
            <a:extLst>
              <a:ext uri="{FF2B5EF4-FFF2-40B4-BE49-F238E27FC236}">
                <a16:creationId xmlns:a16="http://schemas.microsoft.com/office/drawing/2014/main" id="{2A5DF5E8-B6E5-2878-C0E8-379158CCDB74}"/>
              </a:ext>
            </a:extLst>
          </p:cNvPr>
          <p:cNvPicPr>
            <a:picLocks noChangeAspect="1"/>
          </p:cNvPicPr>
          <p:nvPr/>
        </p:nvPicPr>
        <p:blipFill>
          <a:blip r:embed="rId4">
            <a:alphaModFix amt="50000"/>
          </a:blip>
          <a:stretch>
            <a:fillRect/>
          </a:stretch>
        </p:blipFill>
        <p:spPr>
          <a:xfrm>
            <a:off x="378982" y="80599"/>
            <a:ext cx="4876190" cy="4876190"/>
          </a:xfrm>
          <a:prstGeom prst="rect">
            <a:avLst/>
          </a:prstGeom>
        </p:spPr>
      </p:pic>
      <p:sp>
        <p:nvSpPr>
          <p:cNvPr id="187" name="Google Shape;187;p27"/>
          <p:cNvSpPr txBox="1">
            <a:spLocks noGrp="1"/>
          </p:cNvSpPr>
          <p:nvPr>
            <p:ph type="sldNum" idx="12"/>
          </p:nvPr>
        </p:nvSpPr>
        <p:spPr>
          <a:xfrm>
            <a:off x="4303575" y="4606750"/>
            <a:ext cx="536700" cy="536700"/>
          </a:xfrm>
          <a:prstGeom prst="rect">
            <a:avLst/>
          </a:prstGeom>
          <a:noFill/>
          <a:ln>
            <a:noFill/>
          </a:ln>
        </p:spPr>
        <p:txBody>
          <a:bodyPr spcFirstLastPara="1" wrap="square" lIns="91425" tIns="91425" rIns="91425" bIns="91425" anchor="ctr" anchorCtr="0">
            <a:noAutofit/>
          </a:bodyPr>
          <a:lstStyle/>
          <a:p>
            <a:pPr>
              <a:buClr>
                <a:srgbClr val="000000"/>
              </a:buClr>
              <a:buSzPts val="1700"/>
            </a:pPr>
            <a:fld id="{00000000-1234-1234-1234-123412341234}" type="slidenum">
              <a:rPr lang="en"/>
              <a:pPr>
                <a:buClr>
                  <a:srgbClr val="000000"/>
                </a:buClr>
                <a:buSzPts val="1700"/>
              </a:pPr>
              <a:t>1</a:t>
            </a:fld>
            <a:endParaRPr/>
          </a:p>
        </p:txBody>
      </p:sp>
      <p:sp>
        <p:nvSpPr>
          <p:cNvPr id="5" name="Google Shape;211;p28">
            <a:extLst>
              <a:ext uri="{FF2B5EF4-FFF2-40B4-BE49-F238E27FC236}">
                <a16:creationId xmlns:a16="http://schemas.microsoft.com/office/drawing/2014/main" id="{12A0617D-00E6-3A87-F03E-E0E0FB5DA2A4}"/>
              </a:ext>
            </a:extLst>
          </p:cNvPr>
          <p:cNvSpPr txBox="1"/>
          <p:nvPr/>
        </p:nvSpPr>
        <p:spPr>
          <a:xfrm>
            <a:off x="264375" y="867992"/>
            <a:ext cx="4039200" cy="904275"/>
          </a:xfrm>
          <a:prstGeom prst="rect">
            <a:avLst/>
          </a:prstGeom>
          <a:noFill/>
          <a:ln>
            <a:noFill/>
          </a:ln>
        </p:spPr>
        <p:txBody>
          <a:bodyPr spcFirstLastPara="1" wrap="square" lIns="0" tIns="81000" rIns="81000" bIns="0" anchor="t" anchorCtr="0">
            <a:noAutofit/>
          </a:bodyPr>
          <a:lstStyle/>
          <a:p>
            <a:pPr>
              <a:buClr>
                <a:srgbClr val="FFFFFF"/>
              </a:buClr>
              <a:buSzPts val="3600"/>
            </a:pPr>
            <a:endParaRPr sz="1650" b="1">
              <a:solidFill>
                <a:schemeClr val="tx1"/>
              </a:solidFill>
            </a:endParaRPr>
          </a:p>
        </p:txBody>
      </p:sp>
      <p:sp>
        <p:nvSpPr>
          <p:cNvPr id="11" name="Google Shape;177;p31">
            <a:extLst>
              <a:ext uri="{FF2B5EF4-FFF2-40B4-BE49-F238E27FC236}">
                <a16:creationId xmlns:a16="http://schemas.microsoft.com/office/drawing/2014/main" id="{431485DB-B1A7-2354-B057-0C0DA9B056BA}"/>
              </a:ext>
            </a:extLst>
          </p:cNvPr>
          <p:cNvSpPr txBox="1">
            <a:spLocks/>
          </p:cNvSpPr>
          <p:nvPr/>
        </p:nvSpPr>
        <p:spPr>
          <a:xfrm>
            <a:off x="324562" y="1176945"/>
            <a:ext cx="5568805" cy="27896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PH" sz="3200" b="1" dirty="0">
              <a:solidFill>
                <a:schemeClr val="accent1">
                  <a:lumMod val="10000"/>
                </a:schemeClr>
              </a:solidFill>
              <a:latin typeface="Open Sans" panose="020B0606030504020204" pitchFamily="34" charset="0"/>
              <a:ea typeface="Open Sans" panose="020B0606030504020204" pitchFamily="34" charset="0"/>
              <a:cs typeface="Open Sans" panose="020B0606030504020204" pitchFamily="34" charset="0"/>
            </a:endParaRPr>
          </a:p>
          <a:p>
            <a:r>
              <a:rPr lang="en-PH" sz="3200" dirty="0">
                <a:solidFill>
                  <a:schemeClr val="accent1">
                    <a:lumMod val="10000"/>
                  </a:schemeClr>
                </a:solidFill>
                <a:latin typeface="Open Sans" panose="020B0606030504020204" pitchFamily="34" charset="0"/>
                <a:ea typeface="Open Sans" panose="020B0606030504020204" pitchFamily="34" charset="0"/>
                <a:cs typeface="Open Sans" panose="020B0606030504020204" pitchFamily="34" charset="0"/>
              </a:rPr>
              <a:t>Clickbait Detection using </a:t>
            </a:r>
            <a:r>
              <a:rPr lang="en-PH" sz="3200" b="1" dirty="0" err="1">
                <a:solidFill>
                  <a:schemeClr val="accent1">
                    <a:lumMod val="10000"/>
                  </a:schemeClr>
                </a:solidFill>
                <a:latin typeface="Open Sans" panose="020B0606030504020204" pitchFamily="34" charset="0"/>
                <a:ea typeface="Open Sans" panose="020B0606030504020204" pitchFamily="34" charset="0"/>
                <a:cs typeface="Open Sans" panose="020B0606030504020204" pitchFamily="34" charset="0"/>
              </a:rPr>
              <a:t>MobileBERT</a:t>
            </a:r>
            <a:r>
              <a:rPr lang="en-PH" sz="3200" dirty="0">
                <a:solidFill>
                  <a:schemeClr val="accent1">
                    <a:lumMod val="10000"/>
                  </a:schemeClr>
                </a:solidFill>
                <a:latin typeface="Open Sans" panose="020B0606030504020204" pitchFamily="34" charset="0"/>
                <a:ea typeface="Open Sans" panose="020B0606030504020204" pitchFamily="34" charset="0"/>
                <a:cs typeface="Open Sans" panose="020B0606030504020204" pitchFamily="34" charset="0"/>
              </a:rPr>
              <a:t> and </a:t>
            </a:r>
            <a:r>
              <a:rPr lang="en-PH" sz="3200" b="1" dirty="0" err="1">
                <a:solidFill>
                  <a:schemeClr val="accent1">
                    <a:lumMod val="10000"/>
                  </a:schemeClr>
                </a:solidFill>
                <a:latin typeface="Open Sans" panose="020B0606030504020204" pitchFamily="34" charset="0"/>
                <a:ea typeface="Open Sans" panose="020B0606030504020204" pitchFamily="34" charset="0"/>
                <a:cs typeface="Open Sans" panose="020B0606030504020204" pitchFamily="34" charset="0"/>
              </a:rPr>
              <a:t>BiGRU</a:t>
            </a:r>
            <a:r>
              <a:rPr lang="en-PH" sz="3200" dirty="0">
                <a:solidFill>
                  <a:schemeClr val="accent1">
                    <a:lumMod val="10000"/>
                  </a:schemeClr>
                </a:solidFill>
                <a:latin typeface="Open Sans" panose="020B0606030504020204" pitchFamily="34" charset="0"/>
                <a:ea typeface="Open Sans" panose="020B0606030504020204" pitchFamily="34" charset="0"/>
                <a:cs typeface="Open Sans" panose="020B0606030504020204" pitchFamily="34" charset="0"/>
              </a:rPr>
              <a:t> for </a:t>
            </a:r>
            <a:r>
              <a:rPr lang="en-PH" sz="3200" b="1" dirty="0">
                <a:solidFill>
                  <a:schemeClr val="accent1">
                    <a:lumMod val="10000"/>
                  </a:schemeClr>
                </a:solidFill>
                <a:latin typeface="Open Sans" panose="020B0606030504020204" pitchFamily="34" charset="0"/>
                <a:ea typeface="Open Sans" panose="020B0606030504020204" pitchFamily="34" charset="0"/>
                <a:cs typeface="Open Sans" panose="020B0606030504020204" pitchFamily="34" charset="0"/>
              </a:rPr>
              <a:t>Filipino News Headlines</a:t>
            </a:r>
            <a:endParaRPr lang="en-PH" sz="3200" b="1" i="1" dirty="0">
              <a:solidFill>
                <a:schemeClr val="accent1">
                  <a:lumMod val="10000"/>
                </a:schemeClr>
              </a:solidFill>
              <a:latin typeface="Open Sans" panose="020B0606030504020204" pitchFamily="34" charset="0"/>
              <a:ea typeface="Open Sans" panose="020B0606030504020204" pitchFamily="34" charset="0"/>
              <a:cs typeface="Open Sans" panose="020B0606030504020204" pitchFamily="34" charset="0"/>
            </a:endParaRPr>
          </a:p>
          <a:p>
            <a:endParaRPr lang="en-PH" sz="3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endParaRPr lang="en-PH" sz="8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2F548947-C5ED-F174-413D-E88E2E9E836C}"/>
              </a:ext>
            </a:extLst>
          </p:cNvPr>
          <p:cNvSpPr/>
          <p:nvPr/>
        </p:nvSpPr>
        <p:spPr>
          <a:xfrm>
            <a:off x="6099744" y="-2"/>
            <a:ext cx="3060005" cy="4676177"/>
          </a:xfrm>
          <a:prstGeom prst="rect">
            <a:avLst/>
          </a:prstGeom>
          <a:solidFill>
            <a:srgbClr val="FFB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Google Shape;188;p27" descr="A close up of a logo&#10;&#10;Description automatically generated"/>
          <p:cNvPicPr preferRelativeResize="0"/>
          <p:nvPr/>
        </p:nvPicPr>
        <p:blipFill rotWithShape="1">
          <a:blip r:embed="rId3">
            <a:alphaModFix/>
          </a:blip>
          <a:srcRect t="90015"/>
          <a:stretch/>
        </p:blipFill>
        <p:spPr>
          <a:xfrm>
            <a:off x="1" y="4629868"/>
            <a:ext cx="9144000" cy="513632"/>
          </a:xfrm>
          <a:prstGeom prst="rect">
            <a:avLst/>
          </a:prstGeom>
          <a:noFill/>
          <a:ln>
            <a:noFill/>
          </a:ln>
        </p:spPr>
      </p:pic>
      <p:pic>
        <p:nvPicPr>
          <p:cNvPr id="15" name="Picture 14">
            <a:extLst>
              <a:ext uri="{FF2B5EF4-FFF2-40B4-BE49-F238E27FC236}">
                <a16:creationId xmlns:a16="http://schemas.microsoft.com/office/drawing/2014/main" id="{33A00A63-A16F-88E7-3C3F-E88F27CEA788}"/>
              </a:ext>
            </a:extLst>
          </p:cNvPr>
          <p:cNvPicPr>
            <a:picLocks noChangeAspect="1"/>
          </p:cNvPicPr>
          <p:nvPr/>
        </p:nvPicPr>
        <p:blipFill>
          <a:blip r:embed="rId5"/>
          <a:stretch>
            <a:fillRect/>
          </a:stretch>
        </p:blipFill>
        <p:spPr>
          <a:xfrm>
            <a:off x="6163222" y="80599"/>
            <a:ext cx="2857926" cy="1127749"/>
          </a:xfrm>
          <a:prstGeom prst="rect">
            <a:avLst/>
          </a:prstGeom>
        </p:spPr>
      </p:pic>
      <p:sp>
        <p:nvSpPr>
          <p:cNvPr id="3" name="Google Shape;208;p28">
            <a:extLst>
              <a:ext uri="{FF2B5EF4-FFF2-40B4-BE49-F238E27FC236}">
                <a16:creationId xmlns:a16="http://schemas.microsoft.com/office/drawing/2014/main" id="{0794A5E3-A978-09A9-4B07-65637A31EBC2}"/>
              </a:ext>
            </a:extLst>
          </p:cNvPr>
          <p:cNvSpPr txBox="1"/>
          <p:nvPr/>
        </p:nvSpPr>
        <p:spPr>
          <a:xfrm>
            <a:off x="6308597" y="1471737"/>
            <a:ext cx="2571028" cy="2200023"/>
          </a:xfrm>
          <a:prstGeom prst="rect">
            <a:avLst/>
          </a:prstGeom>
          <a:noFill/>
          <a:ln>
            <a:noFill/>
          </a:ln>
        </p:spPr>
        <p:txBody>
          <a:bodyPr spcFirstLastPara="1" wrap="square" lIns="68569" tIns="34275" rIns="68569" bIns="34275" anchor="b" anchorCtr="0">
            <a:noAutofit/>
          </a:bodyPr>
          <a:lstStyle/>
          <a:p>
            <a:pPr>
              <a:lnSpc>
                <a:spcPct val="90000"/>
              </a:lnSpc>
              <a:buClr>
                <a:srgbClr val="052048"/>
              </a:buClr>
              <a:buSzPts val="1800"/>
            </a:pPr>
            <a:r>
              <a:rPr lang="en" sz="1200" b="1">
                <a:solidFill>
                  <a:srgbClr val="052048"/>
                </a:solidFill>
                <a:latin typeface="Open Sans" panose="020B0606030504020204" pitchFamily="34" charset="0"/>
                <a:ea typeface="Open Sans" panose="020B0606030504020204" pitchFamily="34" charset="0"/>
                <a:cs typeface="Open Sans" panose="020B0606030504020204" pitchFamily="34" charset="0"/>
              </a:rPr>
              <a:t>Group Members: </a:t>
            </a:r>
            <a:endParaRPr sz="1200">
              <a:latin typeface="Open Sans" panose="020B0606030504020204" pitchFamily="34" charset="0"/>
              <a:ea typeface="Open Sans" panose="020B0606030504020204" pitchFamily="34" charset="0"/>
              <a:cs typeface="Open Sans" panose="020B0606030504020204" pitchFamily="34" charset="0"/>
            </a:endParaRPr>
          </a:p>
          <a:p>
            <a:pPr>
              <a:lnSpc>
                <a:spcPct val="90000"/>
              </a:lnSpc>
              <a:spcBef>
                <a:spcPts val="750"/>
              </a:spcBef>
              <a:buClr>
                <a:srgbClr val="052048"/>
              </a:buClr>
              <a:buSzPts val="1800"/>
            </a:pPr>
            <a:r>
              <a:rPr lang="en-US" sz="1200">
                <a:solidFill>
                  <a:srgbClr val="052048"/>
                </a:solidFill>
                <a:latin typeface="Open Sans" panose="020B0606030504020204" pitchFamily="34" charset="0"/>
                <a:ea typeface="Open Sans" panose="020B0606030504020204" pitchFamily="34" charset="0"/>
                <a:cs typeface="Open Sans" panose="020B0606030504020204" pitchFamily="34" charset="0"/>
              </a:rPr>
              <a:t>Ang, Matthew Szenel S.</a:t>
            </a:r>
          </a:p>
          <a:p>
            <a:pPr>
              <a:lnSpc>
                <a:spcPct val="90000"/>
              </a:lnSpc>
              <a:spcBef>
                <a:spcPts val="750"/>
              </a:spcBef>
              <a:buClr>
                <a:srgbClr val="052048"/>
              </a:buClr>
              <a:buSzPts val="1800"/>
            </a:pPr>
            <a:r>
              <a:rPr lang="en-US" sz="1200">
                <a:solidFill>
                  <a:srgbClr val="052048"/>
                </a:solidFill>
                <a:latin typeface="Open Sans" panose="020B0606030504020204" pitchFamily="34" charset="0"/>
                <a:ea typeface="Open Sans" panose="020B0606030504020204" pitchFamily="34" charset="0"/>
                <a:cs typeface="Open Sans" panose="020B0606030504020204" pitchFamily="34" charset="0"/>
              </a:rPr>
              <a:t>Abid, James Paul N.</a:t>
            </a:r>
          </a:p>
          <a:p>
            <a:pPr>
              <a:lnSpc>
                <a:spcPct val="90000"/>
              </a:lnSpc>
              <a:spcBef>
                <a:spcPts val="750"/>
              </a:spcBef>
              <a:buClr>
                <a:srgbClr val="052048"/>
              </a:buClr>
              <a:buSzPts val="1800"/>
            </a:pPr>
            <a:r>
              <a:rPr lang="en-US" sz="1200">
                <a:solidFill>
                  <a:srgbClr val="052048"/>
                </a:solidFill>
                <a:latin typeface="Open Sans" panose="020B0606030504020204" pitchFamily="34" charset="0"/>
                <a:ea typeface="Open Sans" panose="020B0606030504020204" pitchFamily="34" charset="0"/>
                <a:cs typeface="Open Sans" panose="020B0606030504020204" pitchFamily="34" charset="0"/>
              </a:rPr>
              <a:t>Tan, Andre Deuce B.</a:t>
            </a:r>
            <a:endParaRPr sz="1200">
              <a:solidFill>
                <a:srgbClr val="052048"/>
              </a:solidFill>
              <a:latin typeface="Open Sans" panose="020B0606030504020204" pitchFamily="34" charset="0"/>
              <a:ea typeface="Open Sans" panose="020B0606030504020204" pitchFamily="34" charset="0"/>
              <a:cs typeface="Open Sans" panose="020B0606030504020204" pitchFamily="34" charset="0"/>
            </a:endParaRPr>
          </a:p>
          <a:p>
            <a:pPr>
              <a:lnSpc>
                <a:spcPct val="90000"/>
              </a:lnSpc>
              <a:spcBef>
                <a:spcPts val="750"/>
              </a:spcBef>
              <a:buClr>
                <a:srgbClr val="052048"/>
              </a:buClr>
              <a:buSzPts val="1800"/>
            </a:pPr>
            <a:endParaRPr lang="en-PH" sz="1200">
              <a:solidFill>
                <a:srgbClr val="052048"/>
              </a:solidFill>
              <a:latin typeface="Open Sans" panose="020B0606030504020204" pitchFamily="34" charset="0"/>
              <a:ea typeface="Open Sans" panose="020B0606030504020204" pitchFamily="34" charset="0"/>
              <a:cs typeface="Open Sans" panose="020B0606030504020204" pitchFamily="34" charset="0"/>
            </a:endParaRPr>
          </a:p>
          <a:p>
            <a:pPr>
              <a:lnSpc>
                <a:spcPct val="90000"/>
              </a:lnSpc>
              <a:spcBef>
                <a:spcPts val="750"/>
              </a:spcBef>
              <a:buClr>
                <a:srgbClr val="052048"/>
              </a:buClr>
              <a:buSzPts val="1500"/>
            </a:pPr>
            <a:r>
              <a:rPr lang="en" sz="1200">
                <a:solidFill>
                  <a:srgbClr val="052048"/>
                </a:solidFill>
                <a:latin typeface="Open Sans" panose="020B0606030504020204" pitchFamily="34" charset="0"/>
                <a:ea typeface="Open Sans" panose="020B0606030504020204" pitchFamily="34" charset="0"/>
                <a:cs typeface="Open Sans" panose="020B0606030504020204" pitchFamily="34" charset="0"/>
              </a:rPr>
              <a:t>BS in </a:t>
            </a:r>
            <a:r>
              <a:rPr lang="en-US" sz="1200">
                <a:solidFill>
                  <a:srgbClr val="052048"/>
                </a:solidFill>
                <a:latin typeface="Open Sans" panose="020B0606030504020204" pitchFamily="34" charset="0"/>
                <a:ea typeface="Open Sans" panose="020B0606030504020204" pitchFamily="34" charset="0"/>
                <a:cs typeface="Open Sans" panose="020B0606030504020204" pitchFamily="34" charset="0"/>
              </a:rPr>
              <a:t>Computer Science</a:t>
            </a:r>
          </a:p>
          <a:p>
            <a:pPr>
              <a:lnSpc>
                <a:spcPct val="90000"/>
              </a:lnSpc>
              <a:spcBef>
                <a:spcPts val="750"/>
              </a:spcBef>
              <a:buClr>
                <a:srgbClr val="052048"/>
              </a:buClr>
              <a:buSzPts val="1500"/>
            </a:pPr>
            <a:endParaRPr sz="1200">
              <a:solidFill>
                <a:srgbClr val="052048"/>
              </a:solidFill>
              <a:latin typeface="Open Sans" panose="020B0606030504020204" pitchFamily="34" charset="0"/>
              <a:ea typeface="Open Sans" panose="020B0606030504020204" pitchFamily="34" charset="0"/>
              <a:cs typeface="Open Sans" panose="020B0606030504020204" pitchFamily="34" charset="0"/>
            </a:endParaRPr>
          </a:p>
          <a:p>
            <a:pPr>
              <a:lnSpc>
                <a:spcPct val="90000"/>
              </a:lnSpc>
              <a:spcBef>
                <a:spcPts val="750"/>
              </a:spcBef>
              <a:buClr>
                <a:srgbClr val="052048"/>
              </a:buClr>
              <a:buSzPts val="1800"/>
            </a:pPr>
            <a:r>
              <a:rPr lang="en" sz="1200" b="1">
                <a:solidFill>
                  <a:srgbClr val="052048"/>
                </a:solidFill>
                <a:latin typeface="Open Sans" panose="020B0606030504020204" pitchFamily="34" charset="0"/>
                <a:ea typeface="Open Sans" panose="020B0606030504020204" pitchFamily="34" charset="0"/>
                <a:cs typeface="Open Sans" panose="020B0606030504020204" pitchFamily="34" charset="0"/>
              </a:rPr>
              <a:t>Adviser:</a:t>
            </a:r>
            <a:endParaRPr sz="1200">
              <a:latin typeface="Open Sans" panose="020B0606030504020204" pitchFamily="34" charset="0"/>
              <a:ea typeface="Open Sans" panose="020B0606030504020204" pitchFamily="34" charset="0"/>
              <a:cs typeface="Open Sans" panose="020B0606030504020204" pitchFamily="34" charset="0"/>
            </a:endParaRPr>
          </a:p>
          <a:p>
            <a:pPr>
              <a:lnSpc>
                <a:spcPct val="90000"/>
              </a:lnSpc>
              <a:spcBef>
                <a:spcPts val="750"/>
              </a:spcBef>
              <a:buClr>
                <a:srgbClr val="052048"/>
              </a:buClr>
              <a:buSzPts val="1800"/>
            </a:pPr>
            <a:r>
              <a:rPr lang="en" sz="1200">
                <a:solidFill>
                  <a:srgbClr val="052048"/>
                </a:solidFill>
                <a:latin typeface="Open Sans" panose="020B0606030504020204" pitchFamily="34" charset="0"/>
                <a:ea typeface="Open Sans" panose="020B0606030504020204" pitchFamily="34" charset="0"/>
                <a:cs typeface="Open Sans" panose="020B0606030504020204" pitchFamily="34" charset="0"/>
              </a:rPr>
              <a:t>Jeanie R. Delos Arcos</a:t>
            </a:r>
            <a:endParaRPr sz="1200">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3">
            <a:extLst>
              <a:ext uri="{FF2B5EF4-FFF2-40B4-BE49-F238E27FC236}">
                <a16:creationId xmlns:a16="http://schemas.microsoft.com/office/drawing/2014/main" id="{2B7BEAAC-BAD4-8C59-DA95-D9B6B3D62081}"/>
              </a:ext>
            </a:extLst>
          </p:cNvPr>
          <p:cNvSpPr/>
          <p:nvPr/>
        </p:nvSpPr>
        <p:spPr>
          <a:xfrm>
            <a:off x="7270678" y="4629861"/>
            <a:ext cx="1164405" cy="51358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6F902AFE-0D7C-87D1-5A78-9AC9ADD2A827}"/>
              </a:ext>
            </a:extLst>
          </p:cNvPr>
          <p:cNvPicPr>
            <a:picLocks noChangeAspect="1"/>
          </p:cNvPicPr>
          <p:nvPr/>
        </p:nvPicPr>
        <p:blipFill rotWithShape="1">
          <a:blip r:embed="rId6"/>
          <a:srcRect l="2543" t="9630" r="2045" b="8000"/>
          <a:stretch/>
        </p:blipFill>
        <p:spPr>
          <a:xfrm>
            <a:off x="7270678" y="4667815"/>
            <a:ext cx="1232900" cy="402497"/>
          </a:xfrm>
          <a:prstGeom prst="rect">
            <a:avLst/>
          </a:prstGeom>
        </p:spPr>
      </p:pic>
    </p:spTree>
    <p:extLst>
      <p:ext uri="{BB962C8B-B14F-4D97-AF65-F5344CB8AC3E}">
        <p14:creationId xmlns:p14="http://schemas.microsoft.com/office/powerpoint/2010/main" val="3132080904"/>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9" descr="A close up of a logo&#10;&#10;Description automatically generated"/>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A434DBF-578D-8DAC-1E89-EA443AE4DFB3}"/>
              </a:ext>
            </a:extLst>
          </p:cNvPr>
          <p:cNvSpPr txBox="1"/>
          <p:nvPr/>
        </p:nvSpPr>
        <p:spPr>
          <a:xfrm>
            <a:off x="1451662" y="-25130"/>
            <a:ext cx="6194250"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Conceptual Framework</a:t>
            </a:r>
            <a:endParaRPr sz="2400" b="1">
              <a:solidFill>
                <a:srgbClr val="FFB52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3">
            <a:extLst>
              <a:ext uri="{FF2B5EF4-FFF2-40B4-BE49-F238E27FC236}">
                <a16:creationId xmlns:a16="http://schemas.microsoft.com/office/drawing/2014/main" id="{D48E0600-BD0F-4DE7-C030-0CD116EE76F7}"/>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74D88C72-4407-8590-9C33-C9638E04CE25}"/>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pic>
        <p:nvPicPr>
          <p:cNvPr id="6" name="Picture 5" descr="A black and white background with text&#10;&#10;Description automatically generated">
            <a:extLst>
              <a:ext uri="{FF2B5EF4-FFF2-40B4-BE49-F238E27FC236}">
                <a16:creationId xmlns:a16="http://schemas.microsoft.com/office/drawing/2014/main" id="{CB988F2D-4D0A-2B64-EFD7-FF312FD447AA}"/>
              </a:ext>
            </a:extLst>
          </p:cNvPr>
          <p:cNvPicPr>
            <a:picLocks noChangeAspect="1"/>
          </p:cNvPicPr>
          <p:nvPr/>
        </p:nvPicPr>
        <p:blipFill>
          <a:blip r:embed="rId5"/>
          <a:stretch>
            <a:fillRect/>
          </a:stretch>
        </p:blipFill>
        <p:spPr>
          <a:xfrm>
            <a:off x="281940" y="1552810"/>
            <a:ext cx="8580120" cy="2037880"/>
          </a:xfrm>
          <a:prstGeom prst="rect">
            <a:avLst/>
          </a:prstGeom>
        </p:spPr>
      </p:pic>
    </p:spTree>
    <p:extLst>
      <p:ext uri="{BB962C8B-B14F-4D97-AF65-F5344CB8AC3E}">
        <p14:creationId xmlns:p14="http://schemas.microsoft.com/office/powerpoint/2010/main" val="3136188007"/>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9" descr="A close up of a logo&#10;&#10;Description automatically generated"/>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A434DBF-578D-8DAC-1E89-EA443AE4DFB3}"/>
              </a:ext>
            </a:extLst>
          </p:cNvPr>
          <p:cNvSpPr txBox="1"/>
          <p:nvPr/>
        </p:nvSpPr>
        <p:spPr>
          <a:xfrm>
            <a:off x="1358596" y="-28373"/>
            <a:ext cx="6426808"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Related Literature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Clickbait Detection</a:t>
            </a:r>
            <a:endParaRPr sz="2400" b="1">
              <a:solidFill>
                <a:srgbClr val="FFB52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A44E38EA-22B4-73F6-14D3-D3079B534FBB}"/>
              </a:ext>
            </a:extLst>
          </p:cNvPr>
          <p:cNvSpPr txBox="1"/>
          <p:nvPr/>
        </p:nvSpPr>
        <p:spPr>
          <a:xfrm>
            <a:off x="2207173" y="2316043"/>
            <a:ext cx="4687612" cy="307777"/>
          </a:xfrm>
          <a:prstGeom prst="rect">
            <a:avLst/>
          </a:prstGeom>
          <a:noFill/>
        </p:spPr>
        <p:txBody>
          <a:bodyPr wrap="square">
            <a:spAutoFit/>
          </a:bodyPr>
          <a:lstStyle/>
          <a:p>
            <a:endParaRPr lang="en-PH"/>
          </a:p>
        </p:txBody>
      </p:sp>
      <p:sp>
        <p:nvSpPr>
          <p:cNvPr id="18" name="Rectangle 17">
            <a:extLst>
              <a:ext uri="{FF2B5EF4-FFF2-40B4-BE49-F238E27FC236}">
                <a16:creationId xmlns:a16="http://schemas.microsoft.com/office/drawing/2014/main" id="{24FDE861-5757-E4AC-679D-0ADE077307ED}"/>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ext&#10;&#10;Description automatically generated">
            <a:extLst>
              <a:ext uri="{FF2B5EF4-FFF2-40B4-BE49-F238E27FC236}">
                <a16:creationId xmlns:a16="http://schemas.microsoft.com/office/drawing/2014/main" id="{A516725C-A7BB-855E-619A-703540135D9F}"/>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graphicFrame>
        <p:nvGraphicFramePr>
          <p:cNvPr id="3" name="Table 3">
            <a:extLst>
              <a:ext uri="{FF2B5EF4-FFF2-40B4-BE49-F238E27FC236}">
                <a16:creationId xmlns:a16="http://schemas.microsoft.com/office/drawing/2014/main" id="{DCF8676E-E47A-A66B-37FB-F4506DB4A5EF}"/>
              </a:ext>
            </a:extLst>
          </p:cNvPr>
          <p:cNvGraphicFramePr>
            <a:graphicFrameLocks noGrp="1"/>
          </p:cNvGraphicFramePr>
          <p:nvPr/>
        </p:nvGraphicFramePr>
        <p:xfrm>
          <a:off x="928958" y="657107"/>
          <a:ext cx="7286570" cy="3708400"/>
        </p:xfrm>
        <a:graphic>
          <a:graphicData uri="http://schemas.openxmlformats.org/drawingml/2006/table">
            <a:tbl>
              <a:tblPr firstRow="1" bandRow="1">
                <a:tableStyleId>{F129C105-C45F-4FB8-BFE3-8E6F0527645D}</a:tableStyleId>
              </a:tblPr>
              <a:tblGrid>
                <a:gridCol w="1457314">
                  <a:extLst>
                    <a:ext uri="{9D8B030D-6E8A-4147-A177-3AD203B41FA5}">
                      <a16:colId xmlns:a16="http://schemas.microsoft.com/office/drawing/2014/main" val="1205113291"/>
                    </a:ext>
                  </a:extLst>
                </a:gridCol>
                <a:gridCol w="1065866">
                  <a:extLst>
                    <a:ext uri="{9D8B030D-6E8A-4147-A177-3AD203B41FA5}">
                      <a16:colId xmlns:a16="http://schemas.microsoft.com/office/drawing/2014/main" val="2492129945"/>
                    </a:ext>
                  </a:extLst>
                </a:gridCol>
                <a:gridCol w="1553221">
                  <a:extLst>
                    <a:ext uri="{9D8B030D-6E8A-4147-A177-3AD203B41FA5}">
                      <a16:colId xmlns:a16="http://schemas.microsoft.com/office/drawing/2014/main" val="1130896860"/>
                    </a:ext>
                  </a:extLst>
                </a:gridCol>
                <a:gridCol w="1758461">
                  <a:extLst>
                    <a:ext uri="{9D8B030D-6E8A-4147-A177-3AD203B41FA5}">
                      <a16:colId xmlns:a16="http://schemas.microsoft.com/office/drawing/2014/main" val="440877314"/>
                    </a:ext>
                  </a:extLst>
                </a:gridCol>
                <a:gridCol w="1451708">
                  <a:extLst>
                    <a:ext uri="{9D8B030D-6E8A-4147-A177-3AD203B41FA5}">
                      <a16:colId xmlns:a16="http://schemas.microsoft.com/office/drawing/2014/main" val="3926979499"/>
                    </a:ext>
                  </a:extLst>
                </a:gridCol>
              </a:tblGrid>
              <a:tr h="370840">
                <a:tc>
                  <a:txBody>
                    <a:bodyPr/>
                    <a:lstStyle/>
                    <a:p>
                      <a:endParaRPr lang="en-US" b="1">
                        <a:solidFill>
                          <a:schemeClr val="accent6"/>
                        </a:solidFill>
                      </a:endParaRP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200" b="1">
                          <a:solidFill>
                            <a:schemeClr val="accent6"/>
                          </a:solidFill>
                        </a:rPr>
                        <a:t>(</a:t>
                      </a:r>
                      <a:r>
                        <a:rPr lang="en-US" sz="1200" b="1" err="1">
                          <a:solidFill>
                            <a:schemeClr val="accent6"/>
                          </a:solidFill>
                        </a:rPr>
                        <a:t>Klarith</a:t>
                      </a:r>
                      <a:r>
                        <a:rPr lang="en-US" sz="1200" b="1">
                          <a:solidFill>
                            <a:schemeClr val="accent6"/>
                          </a:solidFill>
                        </a:rPr>
                        <a:t>, 2018)</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200" b="1">
                          <a:solidFill>
                            <a:schemeClr val="accent6"/>
                          </a:solidFill>
                        </a:rPr>
                        <a:t>(Daoud et al., 2019)</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200" b="1">
                          <a:solidFill>
                            <a:schemeClr val="accent6"/>
                          </a:solidFill>
                        </a:rPr>
                        <a:t>(</a:t>
                      </a:r>
                      <a:r>
                        <a:rPr lang="en-US" sz="1200" b="1" err="1">
                          <a:solidFill>
                            <a:schemeClr val="accent6"/>
                          </a:solidFill>
                        </a:rPr>
                        <a:t>Gothankar</a:t>
                      </a:r>
                      <a:r>
                        <a:rPr lang="en-US" sz="1200" b="1">
                          <a:solidFill>
                            <a:schemeClr val="accent6"/>
                          </a:solidFill>
                        </a:rPr>
                        <a:t> et al., 2021)</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200" b="1">
                          <a:solidFill>
                            <a:schemeClr val="accent6"/>
                          </a:solidFill>
                        </a:rPr>
                        <a:t>(Mahtab et al., 2022)</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973279429"/>
                  </a:ext>
                </a:extLst>
              </a:tr>
              <a:tr h="370840">
                <a:tc>
                  <a:txBody>
                    <a:bodyPr/>
                    <a:lstStyle/>
                    <a:p>
                      <a:r>
                        <a:rPr lang="en-US"/>
                        <a:t>Language</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t>Thai</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a:t>English</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t>English</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t>Bengali</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2457535"/>
                  </a:ext>
                </a:extLst>
              </a:tr>
              <a:tr h="370840">
                <a:tc>
                  <a:txBody>
                    <a:bodyPr/>
                    <a:lstStyle/>
                    <a:p>
                      <a:r>
                        <a:rPr lang="en-US"/>
                        <a:t>Methods</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100"/>
                        <a:t>FNN</a:t>
                      </a:r>
                    </a:p>
                    <a:p>
                      <a:pPr marL="285750" indent="-285750">
                        <a:buFont typeface="Arial" panose="020B0604020202020204" pitchFamily="34" charset="0"/>
                        <a:buChar char="•"/>
                      </a:pPr>
                      <a:r>
                        <a:rPr lang="en-US" sz="1100" err="1"/>
                        <a:t>BiLSTM</a:t>
                      </a:r>
                      <a:endParaRPr lang="en-US" sz="1100"/>
                    </a:p>
                    <a:p>
                      <a:pPr marL="285750" indent="-285750">
                        <a:buFont typeface="Arial" panose="020B0604020202020204" pitchFamily="34" charset="0"/>
                        <a:buChar char="•"/>
                      </a:pPr>
                      <a:r>
                        <a:rPr lang="en-US" sz="1100" err="1"/>
                        <a:t>BiGRU</a:t>
                      </a:r>
                      <a:endParaRPr lang="en-US" sz="1100"/>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100"/>
                        <a:t>Logistic Regression</a:t>
                      </a:r>
                    </a:p>
                    <a:p>
                      <a:pPr marL="285750" indent="-285750">
                        <a:buFont typeface="Arial" panose="020B0604020202020204" pitchFamily="34" charset="0"/>
                        <a:buChar char="•"/>
                      </a:pPr>
                      <a:r>
                        <a:rPr lang="en-US" sz="1100"/>
                        <a:t>SVM</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800"/>
                        <a:t>Using Word2Vec</a:t>
                      </a:r>
                    </a:p>
                    <a:p>
                      <a:pPr marL="285750" indent="-285750">
                        <a:buFont typeface="Arial" panose="020B0604020202020204" pitchFamily="34" charset="0"/>
                        <a:buChar char="•"/>
                      </a:pPr>
                      <a:r>
                        <a:rPr lang="en-US" sz="800"/>
                        <a:t>Logistic Regression</a:t>
                      </a:r>
                    </a:p>
                    <a:p>
                      <a:pPr marL="285750" indent="-285750">
                        <a:buFont typeface="Arial" panose="020B0604020202020204" pitchFamily="34" charset="0"/>
                        <a:buChar char="•"/>
                      </a:pPr>
                      <a:r>
                        <a:rPr lang="en-US" sz="800"/>
                        <a:t>Random Forest</a:t>
                      </a:r>
                    </a:p>
                    <a:p>
                      <a:pPr marL="285750" indent="-285750">
                        <a:buFont typeface="Arial" panose="020B0604020202020204" pitchFamily="34" charset="0"/>
                        <a:buChar char="•"/>
                      </a:pPr>
                      <a:r>
                        <a:rPr lang="en-US" sz="800"/>
                        <a:t>Multilayer Perceptron (MLP)</a:t>
                      </a:r>
                    </a:p>
                    <a:p>
                      <a:pPr marL="0" indent="0">
                        <a:buFont typeface="Arial" panose="020B0604020202020204" pitchFamily="34" charset="0"/>
                        <a:buNone/>
                      </a:pPr>
                      <a:endParaRPr lang="en-US" sz="800"/>
                    </a:p>
                    <a:p>
                      <a:pPr marL="0" indent="0">
                        <a:buFont typeface="Arial" panose="020B0604020202020204" pitchFamily="34" charset="0"/>
                        <a:buNone/>
                      </a:pPr>
                      <a:r>
                        <a:rPr lang="en-US" sz="800"/>
                        <a:t>Using BERT</a:t>
                      </a:r>
                    </a:p>
                    <a:p>
                      <a:pPr marL="171450" indent="-171450">
                        <a:buFont typeface="Arial" panose="020B0604020202020204" pitchFamily="34" charset="0"/>
                        <a:buChar char="•"/>
                      </a:pPr>
                      <a:r>
                        <a:rPr lang="en-US" sz="800"/>
                        <a:t>MLP</a:t>
                      </a:r>
                    </a:p>
                    <a:p>
                      <a:pPr marL="171450" indent="-171450">
                        <a:buFont typeface="Arial" panose="020B0604020202020204" pitchFamily="34" charset="0"/>
                        <a:buChar char="•"/>
                      </a:pPr>
                      <a:endParaRPr lang="en-US" sz="800"/>
                    </a:p>
                    <a:p>
                      <a:pPr marL="0" indent="0">
                        <a:buFont typeface="Arial" panose="020B0604020202020204" pitchFamily="34" charset="0"/>
                        <a:buNone/>
                      </a:pPr>
                      <a:r>
                        <a:rPr lang="en-US" sz="800"/>
                        <a:t>Using </a:t>
                      </a:r>
                      <a:r>
                        <a:rPr lang="en-US" sz="800" err="1"/>
                        <a:t>DistilBERT</a:t>
                      </a:r>
                      <a:endParaRPr lang="en-US" sz="800"/>
                    </a:p>
                    <a:p>
                      <a:pPr marL="171450" indent="-171450">
                        <a:buFont typeface="Arial" panose="020B0604020202020204" pitchFamily="34" charset="0"/>
                        <a:buChar char="•"/>
                      </a:pPr>
                      <a:r>
                        <a:rPr lang="en-US" sz="800"/>
                        <a:t>MLP</a:t>
                      </a:r>
                    </a:p>
                    <a:p>
                      <a:pPr marL="285750" indent="-285750">
                        <a:buFont typeface="Arial" panose="020B0604020202020204" pitchFamily="34" charset="0"/>
                        <a:buChar char="•"/>
                      </a:pPr>
                      <a:endParaRPr lang="en-US" sz="800"/>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900"/>
                        <a:t>CNN</a:t>
                      </a:r>
                    </a:p>
                    <a:p>
                      <a:pPr marL="171450" indent="-171450">
                        <a:buFont typeface="Arial" panose="020B0604020202020204" pitchFamily="34" charset="0"/>
                        <a:buChar char="•"/>
                      </a:pPr>
                      <a:r>
                        <a:rPr lang="en-US" sz="900" err="1"/>
                        <a:t>BiLSTM</a:t>
                      </a:r>
                      <a:endParaRPr lang="en-US" sz="900"/>
                    </a:p>
                    <a:p>
                      <a:pPr marL="171450" indent="-171450">
                        <a:buFont typeface="Arial" panose="020B0604020202020204" pitchFamily="34" charset="0"/>
                        <a:buChar char="•"/>
                      </a:pPr>
                      <a:r>
                        <a:rPr lang="en-US" sz="900" err="1"/>
                        <a:t>BiGRU</a:t>
                      </a:r>
                      <a:endParaRPr lang="en-US" sz="900"/>
                    </a:p>
                    <a:p>
                      <a:pPr marL="171450" indent="-171450">
                        <a:buFont typeface="Arial" panose="020B0604020202020204" pitchFamily="34" charset="0"/>
                        <a:buChar char="•"/>
                      </a:pPr>
                      <a:r>
                        <a:rPr lang="en-US" sz="900"/>
                        <a:t>BERT</a:t>
                      </a:r>
                    </a:p>
                    <a:p>
                      <a:pPr marL="171450" indent="-171450">
                        <a:buFont typeface="Arial" panose="020B0604020202020204" pitchFamily="34" charset="0"/>
                        <a:buChar char="•"/>
                      </a:pPr>
                      <a:r>
                        <a:rPr lang="en-US" sz="900"/>
                        <a:t>ROBERTA</a:t>
                      </a:r>
                    </a:p>
                    <a:p>
                      <a:pPr marL="171450" indent="-171450">
                        <a:buFont typeface="Arial" panose="020B0604020202020204" pitchFamily="34" charset="0"/>
                        <a:buChar char="•"/>
                      </a:pPr>
                      <a:r>
                        <a:rPr lang="en-US" sz="900" err="1"/>
                        <a:t>DistilBERT</a:t>
                      </a:r>
                      <a:endParaRPr lang="en-US" sz="900"/>
                    </a:p>
                    <a:p>
                      <a:pPr marL="171450" indent="-171450">
                        <a:buFont typeface="Arial" panose="020B0604020202020204" pitchFamily="34" charset="0"/>
                        <a:buChar char="•"/>
                      </a:pPr>
                      <a:endParaRPr lang="en-US" sz="900"/>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162205"/>
                  </a:ext>
                </a:extLst>
              </a:tr>
              <a:tr h="370840">
                <a:tc>
                  <a:txBody>
                    <a:bodyPr/>
                    <a:lstStyle/>
                    <a:p>
                      <a:r>
                        <a:rPr lang="en-US"/>
                        <a:t>Objectives</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Clickbait Detection (Headline)</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800"/>
                        <a:t>Develop a clickbait detection model with minimum amount of features (24 features)</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000"/>
                        <a:t>Clickbait Detection (YouTube videos)</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000"/>
                        <a:t>Dataset Creation</a:t>
                      </a:r>
                    </a:p>
                    <a:p>
                      <a:pPr marL="285750" indent="-285750">
                        <a:buFont typeface="Arial" panose="020B0604020202020204" pitchFamily="34" charset="0"/>
                        <a:buChar char="•"/>
                      </a:pPr>
                      <a:r>
                        <a:rPr lang="en-US" sz="1000"/>
                        <a:t>Clickbait Detection</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9980205"/>
                  </a:ext>
                </a:extLst>
              </a:tr>
              <a:tr h="370840">
                <a:tc>
                  <a:txBody>
                    <a:bodyPr/>
                    <a:lstStyle/>
                    <a:p>
                      <a:r>
                        <a:rPr lang="en-US"/>
                        <a:t>Evaluation Metrics</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900"/>
                        <a:t>Accuracy</a:t>
                      </a:r>
                    </a:p>
                    <a:p>
                      <a:pPr marL="171450" indent="-171450">
                        <a:buFont typeface="Arial" panose="020B0604020202020204" pitchFamily="34" charset="0"/>
                        <a:buChar char="•"/>
                      </a:pPr>
                      <a:r>
                        <a:rPr lang="en-US" sz="900"/>
                        <a:t>Precision</a:t>
                      </a:r>
                    </a:p>
                    <a:p>
                      <a:pPr marL="171450" indent="-171450">
                        <a:buFont typeface="Arial" panose="020B0604020202020204" pitchFamily="34" charset="0"/>
                        <a:buChar char="•"/>
                      </a:pPr>
                      <a:r>
                        <a:rPr lang="en-US" sz="900"/>
                        <a:t>Recall</a:t>
                      </a:r>
                    </a:p>
                    <a:p>
                      <a:pPr marL="171450" indent="-171450">
                        <a:buFont typeface="Arial" panose="020B0604020202020204" pitchFamily="34" charset="0"/>
                        <a:buChar char="•"/>
                      </a:pPr>
                      <a:r>
                        <a:rPr lang="en-US" sz="900"/>
                        <a:t>F1 Score</a:t>
                      </a:r>
                    </a:p>
                    <a:p>
                      <a:pPr marL="171450" indent="-171450">
                        <a:buFont typeface="Arial" panose="020B0604020202020204" pitchFamily="34" charset="0"/>
                        <a:buChar char="•"/>
                      </a:pPr>
                      <a:r>
                        <a:rPr lang="en-US" sz="900"/>
                        <a:t>ROC-AUC</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000"/>
                        <a:t>Precision</a:t>
                      </a:r>
                    </a:p>
                    <a:p>
                      <a:pPr marL="285750" indent="-285750">
                        <a:buFont typeface="Arial" panose="020B0604020202020204" pitchFamily="34" charset="0"/>
                        <a:buChar char="•"/>
                      </a:pPr>
                      <a:r>
                        <a:rPr lang="en-US" sz="1000" err="1"/>
                        <a:t>Recalll</a:t>
                      </a:r>
                      <a:endParaRPr lang="en-US" sz="1000"/>
                    </a:p>
                    <a:p>
                      <a:pPr marL="285750" indent="-285750">
                        <a:buFont typeface="Arial" panose="020B0604020202020204" pitchFamily="34" charset="0"/>
                        <a:buChar char="•"/>
                      </a:pPr>
                      <a:r>
                        <a:rPr lang="en-US" sz="1000"/>
                        <a:t>F1 Score</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000"/>
                        <a:t>Precision</a:t>
                      </a:r>
                    </a:p>
                    <a:p>
                      <a:pPr marL="285750" indent="-285750">
                        <a:buFont typeface="Arial" panose="020B0604020202020204" pitchFamily="34" charset="0"/>
                        <a:buChar char="•"/>
                      </a:pPr>
                      <a:r>
                        <a:rPr lang="en-US" sz="1000"/>
                        <a:t>Recall</a:t>
                      </a:r>
                    </a:p>
                    <a:p>
                      <a:pPr marL="285750" indent="-285750">
                        <a:buFont typeface="Arial" panose="020B0604020202020204" pitchFamily="34" charset="0"/>
                        <a:buChar char="•"/>
                      </a:pPr>
                      <a:r>
                        <a:rPr lang="en-US" sz="1000"/>
                        <a:t>F1 Score</a:t>
                      </a:r>
                    </a:p>
                    <a:p>
                      <a:pPr marL="285750" indent="-285750">
                        <a:buFont typeface="Arial" panose="020B0604020202020204" pitchFamily="34" charset="0"/>
                        <a:buChar char="•"/>
                      </a:pPr>
                      <a:r>
                        <a:rPr lang="en-US" sz="1000"/>
                        <a:t>Support</a:t>
                      </a:r>
                    </a:p>
                    <a:p>
                      <a:pPr marL="285750" indent="-285750">
                        <a:buFont typeface="Arial" panose="020B0604020202020204" pitchFamily="34" charset="0"/>
                        <a:buChar char="•"/>
                      </a:pPr>
                      <a:endParaRPr lang="en-US" sz="1000"/>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900"/>
                        <a:t>Accuracy</a:t>
                      </a:r>
                    </a:p>
                    <a:p>
                      <a:pPr marL="171450" indent="-171450">
                        <a:buFont typeface="Arial" panose="020B0604020202020204" pitchFamily="34" charset="0"/>
                        <a:buChar char="•"/>
                      </a:pPr>
                      <a:r>
                        <a:rPr lang="en-US" sz="900"/>
                        <a:t>Precision</a:t>
                      </a:r>
                    </a:p>
                    <a:p>
                      <a:pPr marL="171450" indent="-171450">
                        <a:buFont typeface="Arial" panose="020B0604020202020204" pitchFamily="34" charset="0"/>
                        <a:buChar char="•"/>
                      </a:pPr>
                      <a:r>
                        <a:rPr lang="en-US" sz="900"/>
                        <a:t>Recall</a:t>
                      </a:r>
                    </a:p>
                    <a:p>
                      <a:pPr marL="171450" indent="-171450">
                        <a:buFont typeface="Arial" panose="020B0604020202020204" pitchFamily="34" charset="0"/>
                        <a:buChar char="•"/>
                      </a:pPr>
                      <a:r>
                        <a:rPr lang="en-US" sz="900"/>
                        <a:t>F1 Score</a:t>
                      </a:r>
                    </a:p>
                    <a:p>
                      <a:pPr marL="171450" indent="-171450">
                        <a:buFont typeface="Arial" panose="020B0604020202020204" pitchFamily="34" charset="0"/>
                        <a:buChar char="•"/>
                      </a:pPr>
                      <a:r>
                        <a:rPr lang="en-US" sz="900"/>
                        <a:t>Loss</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1964113"/>
                  </a:ext>
                </a:extLst>
              </a:tr>
            </a:tbl>
          </a:graphicData>
        </a:graphic>
      </p:graphicFrame>
    </p:spTree>
    <p:extLst>
      <p:ext uri="{BB962C8B-B14F-4D97-AF65-F5344CB8AC3E}">
        <p14:creationId xmlns:p14="http://schemas.microsoft.com/office/powerpoint/2010/main" val="3090960892"/>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9" descr="A close up of a logo&#10;&#10;Description automatically generated"/>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A434DBF-578D-8DAC-1E89-EA443AE4DFB3}"/>
              </a:ext>
            </a:extLst>
          </p:cNvPr>
          <p:cNvSpPr txBox="1"/>
          <p:nvPr/>
        </p:nvSpPr>
        <p:spPr>
          <a:xfrm>
            <a:off x="1451662" y="-25130"/>
            <a:ext cx="6194250"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Related Literature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Philippines</a:t>
            </a:r>
            <a:endParaRPr sz="2400" b="1">
              <a:solidFill>
                <a:srgbClr val="FFB52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A44E38EA-22B4-73F6-14D3-D3079B534FBB}"/>
              </a:ext>
            </a:extLst>
          </p:cNvPr>
          <p:cNvSpPr txBox="1"/>
          <p:nvPr/>
        </p:nvSpPr>
        <p:spPr>
          <a:xfrm>
            <a:off x="2207173" y="2316043"/>
            <a:ext cx="4687612" cy="307777"/>
          </a:xfrm>
          <a:prstGeom prst="rect">
            <a:avLst/>
          </a:prstGeom>
          <a:noFill/>
        </p:spPr>
        <p:txBody>
          <a:bodyPr wrap="square">
            <a:spAutoFit/>
          </a:bodyPr>
          <a:lstStyle/>
          <a:p>
            <a:endParaRPr lang="en-PH"/>
          </a:p>
        </p:txBody>
      </p:sp>
      <p:sp>
        <p:nvSpPr>
          <p:cNvPr id="18" name="Rectangle 17">
            <a:extLst>
              <a:ext uri="{FF2B5EF4-FFF2-40B4-BE49-F238E27FC236}">
                <a16:creationId xmlns:a16="http://schemas.microsoft.com/office/drawing/2014/main" id="{24FDE861-5757-E4AC-679D-0ADE077307ED}"/>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ext&#10;&#10;Description automatically generated">
            <a:extLst>
              <a:ext uri="{FF2B5EF4-FFF2-40B4-BE49-F238E27FC236}">
                <a16:creationId xmlns:a16="http://schemas.microsoft.com/office/drawing/2014/main" id="{A516725C-A7BB-855E-619A-703540135D9F}"/>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graphicFrame>
        <p:nvGraphicFramePr>
          <p:cNvPr id="3" name="Table 3">
            <a:extLst>
              <a:ext uri="{FF2B5EF4-FFF2-40B4-BE49-F238E27FC236}">
                <a16:creationId xmlns:a16="http://schemas.microsoft.com/office/drawing/2014/main" id="{DCF8676E-E47A-A66B-37FB-F4506DB4A5EF}"/>
              </a:ext>
            </a:extLst>
          </p:cNvPr>
          <p:cNvGraphicFramePr>
            <a:graphicFrameLocks noGrp="1"/>
          </p:cNvGraphicFramePr>
          <p:nvPr>
            <p:extLst>
              <p:ext uri="{D42A27DB-BD31-4B8C-83A1-F6EECF244321}">
                <p14:modId xmlns:p14="http://schemas.microsoft.com/office/powerpoint/2010/main" val="2969961202"/>
              </p:ext>
            </p:extLst>
          </p:nvPr>
        </p:nvGraphicFramePr>
        <p:xfrm>
          <a:off x="905501" y="833120"/>
          <a:ext cx="7286572" cy="3581400"/>
        </p:xfrm>
        <a:graphic>
          <a:graphicData uri="http://schemas.openxmlformats.org/drawingml/2006/table">
            <a:tbl>
              <a:tblPr firstRow="1" bandRow="1">
                <a:tableStyleId>{F129C105-C45F-4FB8-BFE3-8E6F0527645D}</a:tableStyleId>
              </a:tblPr>
              <a:tblGrid>
                <a:gridCol w="1457315">
                  <a:extLst>
                    <a:ext uri="{9D8B030D-6E8A-4147-A177-3AD203B41FA5}">
                      <a16:colId xmlns:a16="http://schemas.microsoft.com/office/drawing/2014/main" val="1205113291"/>
                    </a:ext>
                  </a:extLst>
                </a:gridCol>
                <a:gridCol w="1065866">
                  <a:extLst>
                    <a:ext uri="{9D8B030D-6E8A-4147-A177-3AD203B41FA5}">
                      <a16:colId xmlns:a16="http://schemas.microsoft.com/office/drawing/2014/main" val="2492129945"/>
                    </a:ext>
                  </a:extLst>
                </a:gridCol>
                <a:gridCol w="1553221">
                  <a:extLst>
                    <a:ext uri="{9D8B030D-6E8A-4147-A177-3AD203B41FA5}">
                      <a16:colId xmlns:a16="http://schemas.microsoft.com/office/drawing/2014/main" val="1130896860"/>
                    </a:ext>
                  </a:extLst>
                </a:gridCol>
                <a:gridCol w="2044426">
                  <a:extLst>
                    <a:ext uri="{9D8B030D-6E8A-4147-A177-3AD203B41FA5}">
                      <a16:colId xmlns:a16="http://schemas.microsoft.com/office/drawing/2014/main" val="440877314"/>
                    </a:ext>
                  </a:extLst>
                </a:gridCol>
                <a:gridCol w="1165744">
                  <a:extLst>
                    <a:ext uri="{9D8B030D-6E8A-4147-A177-3AD203B41FA5}">
                      <a16:colId xmlns:a16="http://schemas.microsoft.com/office/drawing/2014/main" val="3926979499"/>
                    </a:ext>
                  </a:extLst>
                </a:gridCol>
              </a:tblGrid>
              <a:tr h="370840">
                <a:tc>
                  <a:txBody>
                    <a:bodyPr/>
                    <a:lstStyle/>
                    <a:p>
                      <a:endParaRPr lang="en-US" b="1">
                        <a:solidFill>
                          <a:schemeClr val="accent6"/>
                        </a:solidFill>
                      </a:endParaRP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200" b="1">
                          <a:solidFill>
                            <a:schemeClr val="accent6"/>
                          </a:solidFill>
                        </a:rPr>
                        <a:t>(</a:t>
                      </a:r>
                      <a:r>
                        <a:rPr lang="en-US" sz="1200" b="1" err="1">
                          <a:solidFill>
                            <a:schemeClr val="accent6"/>
                          </a:solidFill>
                        </a:rPr>
                        <a:t>Dimpas</a:t>
                      </a:r>
                      <a:r>
                        <a:rPr lang="en-US" sz="1200" b="1">
                          <a:solidFill>
                            <a:schemeClr val="accent6"/>
                          </a:solidFill>
                        </a:rPr>
                        <a:t> et al., 2017)</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200" b="1">
                          <a:solidFill>
                            <a:schemeClr val="accent6"/>
                          </a:solidFill>
                        </a:rPr>
                        <a:t>(Cruz et al., 2019)</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200" b="1">
                          <a:solidFill>
                            <a:schemeClr val="accent6"/>
                          </a:solidFill>
                        </a:rPr>
                        <a:t>(Fernandez, 2019)</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200" b="1" dirty="0">
                          <a:solidFill>
                            <a:schemeClr val="accent6"/>
                          </a:solidFill>
                        </a:rPr>
                        <a:t>Ours</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973279429"/>
                  </a:ext>
                </a:extLst>
              </a:tr>
              <a:tr h="370840">
                <a:tc>
                  <a:txBody>
                    <a:bodyPr/>
                    <a:lstStyle/>
                    <a:p>
                      <a:r>
                        <a:rPr lang="en-US"/>
                        <a:t>Language</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t>Filipino &amp; English</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a:t>Filipino &amp; some English words (commonly used in Filipino vernacular)</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t>English</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t>Filipino &amp; English</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2457535"/>
                  </a:ext>
                </a:extLst>
              </a:tr>
              <a:tr h="370840">
                <a:tc>
                  <a:txBody>
                    <a:bodyPr/>
                    <a:lstStyle/>
                    <a:p>
                      <a:r>
                        <a:rPr lang="en-US"/>
                        <a:t>Methods</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err="1"/>
                        <a:t>BiLSTM</a:t>
                      </a:r>
                      <a:endParaRPr lang="en-US"/>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900"/>
                        <a:t>Siamese NN (w/ LSTM &amp; </a:t>
                      </a:r>
                      <a:r>
                        <a:rPr lang="en-US" sz="900" err="1"/>
                        <a:t>ReLU</a:t>
                      </a:r>
                      <a:r>
                        <a:rPr lang="en-US" sz="900"/>
                        <a:t>)</a:t>
                      </a:r>
                    </a:p>
                    <a:p>
                      <a:pPr marL="285750" indent="-285750">
                        <a:buFont typeface="Arial" panose="020B0604020202020204" pitchFamily="34" charset="0"/>
                        <a:buChar char="•"/>
                      </a:pPr>
                      <a:r>
                        <a:rPr lang="en-US" sz="900" err="1"/>
                        <a:t>ULMFiT</a:t>
                      </a:r>
                      <a:endParaRPr lang="en-US" sz="900"/>
                    </a:p>
                    <a:p>
                      <a:pPr marL="285750" indent="-285750">
                        <a:buFont typeface="Arial" panose="020B0604020202020204" pitchFamily="34" charset="0"/>
                        <a:buChar char="•"/>
                      </a:pPr>
                      <a:r>
                        <a:rPr lang="en-US" sz="900"/>
                        <a:t>BERT</a:t>
                      </a:r>
                    </a:p>
                    <a:p>
                      <a:pPr marL="285750" indent="-285750">
                        <a:buFont typeface="Arial" panose="020B0604020202020204" pitchFamily="34" charset="0"/>
                        <a:buChar char="•"/>
                      </a:pPr>
                      <a:r>
                        <a:rPr lang="en-US" sz="900"/>
                        <a:t>GPT-2</a:t>
                      </a:r>
                    </a:p>
                    <a:p>
                      <a:pPr marL="285750" indent="-285750">
                        <a:buFont typeface="Arial" panose="020B0604020202020204" pitchFamily="34" charset="0"/>
                        <a:buChar char="•"/>
                      </a:pPr>
                      <a:r>
                        <a:rPr lang="en-US" sz="900"/>
                        <a:t>Multitask Finetuning</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000"/>
                        <a:t>Gaussian Naïve Bayes</a:t>
                      </a:r>
                    </a:p>
                    <a:p>
                      <a:pPr marL="285750" indent="-285750">
                        <a:buFont typeface="Arial" panose="020B0604020202020204" pitchFamily="34" charset="0"/>
                        <a:buChar char="•"/>
                      </a:pPr>
                      <a:r>
                        <a:rPr lang="en-US" sz="1000"/>
                        <a:t>Logistic Regression</a:t>
                      </a:r>
                    </a:p>
                    <a:p>
                      <a:pPr marL="285750" indent="-285750">
                        <a:buFont typeface="Arial" panose="020B0604020202020204" pitchFamily="34" charset="0"/>
                        <a:buChar char="•"/>
                      </a:pPr>
                      <a:r>
                        <a:rPr lang="en-US" sz="1000"/>
                        <a:t>SVM</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err="1"/>
                        <a:t>MobileBERT</a:t>
                      </a:r>
                      <a:r>
                        <a:rPr lang="en-US" sz="1200"/>
                        <a:t> + </a:t>
                      </a:r>
                      <a:r>
                        <a:rPr lang="en-US" sz="1200" err="1"/>
                        <a:t>BiGRU</a:t>
                      </a:r>
                      <a:endParaRPr lang="en-US" sz="1200"/>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162205"/>
                  </a:ext>
                </a:extLst>
              </a:tr>
              <a:tr h="370840">
                <a:tc>
                  <a:txBody>
                    <a:bodyPr/>
                    <a:lstStyle/>
                    <a:p>
                      <a:r>
                        <a:rPr lang="en-US"/>
                        <a:t>Objectives</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Clickbait Detection (Headline)</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800"/>
                        <a:t>Expertly Curated Dataset Creation (Fake News Filipino)</a:t>
                      </a:r>
                    </a:p>
                    <a:p>
                      <a:pPr marL="285750" indent="-285750">
                        <a:buFont typeface="Arial" panose="020B0604020202020204" pitchFamily="34" charset="0"/>
                        <a:buChar char="•"/>
                      </a:pPr>
                      <a:r>
                        <a:rPr lang="en-US" sz="800"/>
                        <a:t>Benchmark TL Methods for fake news detection</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800"/>
                        <a:t>Dataset Creation (Philippine Fake News Corpus, Jan2019_data)</a:t>
                      </a:r>
                    </a:p>
                    <a:p>
                      <a:pPr marL="285750" indent="-285750">
                        <a:buFont typeface="Arial" panose="020B0604020202020204" pitchFamily="34" charset="0"/>
                        <a:buChar char="•"/>
                      </a:pPr>
                      <a:r>
                        <a:rPr lang="en-US" sz="800"/>
                        <a:t>Determine significant features for credible news detection</a:t>
                      </a:r>
                    </a:p>
                    <a:p>
                      <a:pPr marL="285750" indent="-285750">
                        <a:buFont typeface="Arial" panose="020B0604020202020204" pitchFamily="34" charset="0"/>
                        <a:buChar char="•"/>
                      </a:pPr>
                      <a:r>
                        <a:rPr lang="en-US" sz="800"/>
                        <a:t>Evaluate the impact of the identified features on ML methods for fake news detection</a:t>
                      </a:r>
                    </a:p>
                    <a:p>
                      <a:pPr marL="285750" indent="-285750">
                        <a:buFont typeface="Arial" panose="020B0604020202020204" pitchFamily="34" charset="0"/>
                        <a:buChar char="•"/>
                      </a:pPr>
                      <a:endParaRPr lang="en-US" sz="800"/>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000"/>
                        <a:t>Dataset Creation</a:t>
                      </a:r>
                    </a:p>
                    <a:p>
                      <a:pPr marL="285750" indent="-285750">
                        <a:buFont typeface="Arial" panose="020B0604020202020204" pitchFamily="34" charset="0"/>
                        <a:buChar char="•"/>
                      </a:pPr>
                      <a:r>
                        <a:rPr lang="en-US" sz="1000"/>
                        <a:t>Clickbait Detection (Headline)</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9980205"/>
                  </a:ext>
                </a:extLst>
              </a:tr>
              <a:tr h="370840">
                <a:tc>
                  <a:txBody>
                    <a:bodyPr/>
                    <a:lstStyle/>
                    <a:p>
                      <a:r>
                        <a:rPr lang="en-US"/>
                        <a:t>Evaluation Metrics</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Accuracy (Testing, Validation*)</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000"/>
                        <a:t>Val. Accuracy</a:t>
                      </a:r>
                    </a:p>
                    <a:p>
                      <a:pPr marL="285750" indent="-285750">
                        <a:buFont typeface="Arial" panose="020B0604020202020204" pitchFamily="34" charset="0"/>
                        <a:buChar char="•"/>
                      </a:pPr>
                      <a:r>
                        <a:rPr lang="en-US" sz="1000"/>
                        <a:t>Loss</a:t>
                      </a:r>
                    </a:p>
                    <a:p>
                      <a:pPr marL="285750" indent="-285750">
                        <a:buFont typeface="Arial" panose="020B0604020202020204" pitchFamily="34" charset="0"/>
                        <a:buChar char="•"/>
                      </a:pPr>
                      <a:r>
                        <a:rPr lang="en-US" sz="1000"/>
                        <a:t>Val. Loss</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000"/>
                        <a:t>Accuracy</a:t>
                      </a:r>
                    </a:p>
                    <a:p>
                      <a:pPr marL="285750" indent="-285750">
                        <a:buFont typeface="Arial" panose="020B0604020202020204" pitchFamily="34" charset="0"/>
                        <a:buChar char="•"/>
                      </a:pPr>
                      <a:r>
                        <a:rPr lang="en-US" sz="1000"/>
                        <a:t>Precision</a:t>
                      </a:r>
                    </a:p>
                    <a:p>
                      <a:pPr marL="285750" indent="-285750">
                        <a:buFont typeface="Arial" panose="020B0604020202020204" pitchFamily="34" charset="0"/>
                        <a:buChar char="•"/>
                      </a:pPr>
                      <a:r>
                        <a:rPr lang="en-US" sz="1000"/>
                        <a:t>Kappa</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900" dirty="0"/>
                        <a:t>Accuracy</a:t>
                      </a:r>
                    </a:p>
                    <a:p>
                      <a:pPr marL="171450" indent="-171450">
                        <a:buFont typeface="Arial" panose="020B0604020202020204" pitchFamily="34" charset="0"/>
                        <a:buChar char="•"/>
                      </a:pPr>
                      <a:r>
                        <a:rPr lang="en-US" sz="900" dirty="0"/>
                        <a:t>Precision</a:t>
                      </a:r>
                    </a:p>
                    <a:p>
                      <a:pPr marL="171450" indent="-171450">
                        <a:buFont typeface="Arial" panose="020B0604020202020204" pitchFamily="34" charset="0"/>
                        <a:buChar char="•"/>
                      </a:pPr>
                      <a:r>
                        <a:rPr lang="en-US" sz="900" dirty="0"/>
                        <a:t>Recall</a:t>
                      </a:r>
                    </a:p>
                    <a:p>
                      <a:pPr marL="171450" indent="-171450">
                        <a:buFont typeface="Arial" panose="020B0604020202020204" pitchFamily="34" charset="0"/>
                        <a:buChar char="•"/>
                      </a:pPr>
                      <a:r>
                        <a:rPr lang="en-US" sz="900" dirty="0"/>
                        <a:t>F1 Score</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1964113"/>
                  </a:ext>
                </a:extLst>
              </a:tr>
            </a:tbl>
          </a:graphicData>
        </a:graphic>
      </p:graphicFrame>
    </p:spTree>
    <p:extLst>
      <p:ext uri="{BB962C8B-B14F-4D97-AF65-F5344CB8AC3E}">
        <p14:creationId xmlns:p14="http://schemas.microsoft.com/office/powerpoint/2010/main" val="2306026451"/>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9" descr="A close up of a logo&#10;&#10;Description automatically generated"/>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A434DBF-578D-8DAC-1E89-EA443AE4DFB3}"/>
              </a:ext>
            </a:extLst>
          </p:cNvPr>
          <p:cNvSpPr txBox="1"/>
          <p:nvPr/>
        </p:nvSpPr>
        <p:spPr>
          <a:xfrm>
            <a:off x="1411609" y="-25130"/>
            <a:ext cx="6274355"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Related Literature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BERT-</a:t>
            </a:r>
            <a:r>
              <a:rPr lang="en-US" sz="2400" b="1" err="1">
                <a:solidFill>
                  <a:schemeClr val="bg1"/>
                </a:solidFill>
                <a:latin typeface="Open Sans" panose="020B0606030504020204" pitchFamily="34" charset="0"/>
                <a:ea typeface="Open Sans" panose="020B0606030504020204" pitchFamily="34" charset="0"/>
                <a:cs typeface="Open Sans" panose="020B0606030504020204" pitchFamily="34" charset="0"/>
              </a:rPr>
              <a:t>BiGRU</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 Model</a:t>
            </a:r>
            <a:endParaRPr sz="2400" b="1">
              <a:solidFill>
                <a:srgbClr val="FFB52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A44E38EA-22B4-73F6-14D3-D3079B534FBB}"/>
              </a:ext>
            </a:extLst>
          </p:cNvPr>
          <p:cNvSpPr txBox="1"/>
          <p:nvPr/>
        </p:nvSpPr>
        <p:spPr>
          <a:xfrm>
            <a:off x="2207173" y="2316043"/>
            <a:ext cx="4687612" cy="307777"/>
          </a:xfrm>
          <a:prstGeom prst="rect">
            <a:avLst/>
          </a:prstGeom>
          <a:noFill/>
        </p:spPr>
        <p:txBody>
          <a:bodyPr wrap="square">
            <a:spAutoFit/>
          </a:bodyPr>
          <a:lstStyle/>
          <a:p>
            <a:endParaRPr lang="en-PH"/>
          </a:p>
        </p:txBody>
      </p:sp>
      <p:sp>
        <p:nvSpPr>
          <p:cNvPr id="18" name="Rectangle 17">
            <a:extLst>
              <a:ext uri="{FF2B5EF4-FFF2-40B4-BE49-F238E27FC236}">
                <a16:creationId xmlns:a16="http://schemas.microsoft.com/office/drawing/2014/main" id="{24FDE861-5757-E4AC-679D-0ADE077307ED}"/>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ext&#10;&#10;Description automatically generated">
            <a:extLst>
              <a:ext uri="{FF2B5EF4-FFF2-40B4-BE49-F238E27FC236}">
                <a16:creationId xmlns:a16="http://schemas.microsoft.com/office/drawing/2014/main" id="{A516725C-A7BB-855E-619A-703540135D9F}"/>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graphicFrame>
        <p:nvGraphicFramePr>
          <p:cNvPr id="6" name="Table 3">
            <a:extLst>
              <a:ext uri="{FF2B5EF4-FFF2-40B4-BE49-F238E27FC236}">
                <a16:creationId xmlns:a16="http://schemas.microsoft.com/office/drawing/2014/main" id="{E99D132E-A2E5-3768-D2C5-1E01973F4D8C}"/>
              </a:ext>
            </a:extLst>
          </p:cNvPr>
          <p:cNvGraphicFramePr>
            <a:graphicFrameLocks noGrp="1"/>
          </p:cNvGraphicFramePr>
          <p:nvPr/>
        </p:nvGraphicFramePr>
        <p:xfrm>
          <a:off x="683814" y="961948"/>
          <a:ext cx="7776371" cy="3315047"/>
        </p:xfrm>
        <a:graphic>
          <a:graphicData uri="http://schemas.openxmlformats.org/drawingml/2006/table">
            <a:tbl>
              <a:tblPr firstRow="1" bandRow="1">
                <a:tableStyleId>{F129C105-C45F-4FB8-BFE3-8E6F0527645D}</a:tableStyleId>
              </a:tblPr>
              <a:tblGrid>
                <a:gridCol w="1074205">
                  <a:extLst>
                    <a:ext uri="{9D8B030D-6E8A-4147-A177-3AD203B41FA5}">
                      <a16:colId xmlns:a16="http://schemas.microsoft.com/office/drawing/2014/main" val="1205113291"/>
                    </a:ext>
                  </a:extLst>
                </a:gridCol>
                <a:gridCol w="1353891">
                  <a:extLst>
                    <a:ext uri="{9D8B030D-6E8A-4147-A177-3AD203B41FA5}">
                      <a16:colId xmlns:a16="http://schemas.microsoft.com/office/drawing/2014/main" val="2492129945"/>
                    </a:ext>
                  </a:extLst>
                </a:gridCol>
                <a:gridCol w="1199575">
                  <a:extLst>
                    <a:ext uri="{9D8B030D-6E8A-4147-A177-3AD203B41FA5}">
                      <a16:colId xmlns:a16="http://schemas.microsoft.com/office/drawing/2014/main" val="1130896860"/>
                    </a:ext>
                  </a:extLst>
                </a:gridCol>
                <a:gridCol w="1337147">
                  <a:extLst>
                    <a:ext uri="{9D8B030D-6E8A-4147-A177-3AD203B41FA5}">
                      <a16:colId xmlns:a16="http://schemas.microsoft.com/office/drawing/2014/main" val="440877314"/>
                    </a:ext>
                  </a:extLst>
                </a:gridCol>
                <a:gridCol w="1415845">
                  <a:extLst>
                    <a:ext uri="{9D8B030D-6E8A-4147-A177-3AD203B41FA5}">
                      <a16:colId xmlns:a16="http://schemas.microsoft.com/office/drawing/2014/main" val="3926979499"/>
                    </a:ext>
                  </a:extLst>
                </a:gridCol>
                <a:gridCol w="1395708">
                  <a:extLst>
                    <a:ext uri="{9D8B030D-6E8A-4147-A177-3AD203B41FA5}">
                      <a16:colId xmlns:a16="http://schemas.microsoft.com/office/drawing/2014/main" val="570075886"/>
                    </a:ext>
                  </a:extLst>
                </a:gridCol>
              </a:tblGrid>
              <a:tr h="601388">
                <a:tc>
                  <a:txBody>
                    <a:bodyPr/>
                    <a:lstStyle/>
                    <a:p>
                      <a:endParaRPr lang="en-US" b="1">
                        <a:solidFill>
                          <a:schemeClr val="accent6"/>
                        </a:solidFill>
                      </a:endParaRP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200" b="1">
                          <a:solidFill>
                            <a:schemeClr val="accent6"/>
                          </a:solidFill>
                        </a:rPr>
                        <a:t>(Li et al, 2023)</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200" b="1">
                          <a:solidFill>
                            <a:schemeClr val="accent6"/>
                          </a:solidFill>
                        </a:rPr>
                        <a:t>(Liu et al., 2019)</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200" b="1">
                          <a:solidFill>
                            <a:schemeClr val="accent6"/>
                          </a:solidFill>
                        </a:rPr>
                        <a:t>(Yu et al., 2021)</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200" b="1">
                          <a:solidFill>
                            <a:schemeClr val="accent6"/>
                          </a:solidFill>
                        </a:rPr>
                        <a:t>(Zhang et al., 2022)</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200" b="1">
                          <a:solidFill>
                            <a:schemeClr val="accent6"/>
                          </a:solidFill>
                        </a:rPr>
                        <a:t>(</a:t>
                      </a:r>
                      <a:r>
                        <a:rPr lang="en-US" sz="1200" b="1" err="1">
                          <a:solidFill>
                            <a:schemeClr val="accent6"/>
                          </a:solidFill>
                        </a:rPr>
                        <a:t>Maity</a:t>
                      </a:r>
                      <a:r>
                        <a:rPr lang="en-US" sz="1200" b="1">
                          <a:solidFill>
                            <a:schemeClr val="accent6"/>
                          </a:solidFill>
                        </a:rPr>
                        <a:t> et al., 2021)</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973279429"/>
                  </a:ext>
                </a:extLst>
              </a:tr>
              <a:tr h="504885">
                <a:tc>
                  <a:txBody>
                    <a:bodyPr/>
                    <a:lstStyle/>
                    <a:p>
                      <a:r>
                        <a:rPr lang="en-US"/>
                        <a:t>Languages</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t>Chinese</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a:t>Chinese</a:t>
                      </a:r>
                    </a:p>
                    <a:p>
                      <a:endParaRPr lang="en-US" sz="1200"/>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t>Chinese</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t>Chinese</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t>English &amp; Hindi</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2457535"/>
                  </a:ext>
                </a:extLst>
              </a:tr>
              <a:tr h="1182175">
                <a:tc>
                  <a:txBody>
                    <a:bodyPr/>
                    <a:lstStyle/>
                    <a:p>
                      <a:r>
                        <a:rPr lang="en-US"/>
                        <a:t>Task</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a:t>Text Classification (Sentiment Analysis)</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a:t>Knowledge Extraction</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a:t>Text Classification</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a:t>Text Classification (Sentiment Analysis)</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a:t>Text Classification</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162205"/>
                  </a:ext>
                </a:extLst>
              </a:tr>
              <a:tr h="1026599">
                <a:tc>
                  <a:txBody>
                    <a:bodyPr/>
                    <a:lstStyle/>
                    <a:p>
                      <a:r>
                        <a:rPr lang="en-US"/>
                        <a:t>Objectives</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Detecting the sentiment of public opinion from posts in Sina Weibo.</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a:t>Disease-drug relationship extraction.</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a:t>Application of BERT-</a:t>
                      </a:r>
                      <a:r>
                        <a:rPr lang="en-US" sz="1100" err="1"/>
                        <a:t>BiGRU</a:t>
                      </a:r>
                      <a:r>
                        <a:rPr lang="en-US" sz="1100"/>
                        <a:t> model in the NLP task of Text Classification</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a:t>Sentiment Analysis on e-commerce reviews.</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a:t>Identifying hate speech, offensive and profane content from a social media post.</a:t>
                      </a:r>
                    </a:p>
                  </a:txBody>
                  <a:tcP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9980205"/>
                  </a:ext>
                </a:extLst>
              </a:tr>
            </a:tbl>
          </a:graphicData>
        </a:graphic>
      </p:graphicFrame>
    </p:spTree>
    <p:extLst>
      <p:ext uri="{BB962C8B-B14F-4D97-AF65-F5344CB8AC3E}">
        <p14:creationId xmlns:p14="http://schemas.microsoft.com/office/powerpoint/2010/main" val="4168780641"/>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9" descr="A close up of a logo&#10;&#10;Description automatically generated"/>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A434DBF-578D-8DAC-1E89-EA443AE4DFB3}"/>
              </a:ext>
            </a:extLst>
          </p:cNvPr>
          <p:cNvSpPr txBox="1"/>
          <p:nvPr/>
        </p:nvSpPr>
        <p:spPr>
          <a:xfrm>
            <a:off x="1451662" y="-25130"/>
            <a:ext cx="6194250"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Methodology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Dataset Collection</a:t>
            </a:r>
          </a:p>
        </p:txBody>
      </p:sp>
      <p:sp>
        <p:nvSpPr>
          <p:cNvPr id="5" name="Rectangle 4">
            <a:extLst>
              <a:ext uri="{FF2B5EF4-FFF2-40B4-BE49-F238E27FC236}">
                <a16:creationId xmlns:a16="http://schemas.microsoft.com/office/drawing/2014/main" id="{C60C361B-E2A7-B5CB-425D-9CED9A7EC83F}"/>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942AAAEA-DEC3-7B64-0A89-06BA56DE5121}"/>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pic>
        <p:nvPicPr>
          <p:cNvPr id="1026" name="Picture 2" descr="Truth is our business. - VERA Files">
            <a:extLst>
              <a:ext uri="{FF2B5EF4-FFF2-40B4-BE49-F238E27FC236}">
                <a16:creationId xmlns:a16="http://schemas.microsoft.com/office/drawing/2014/main" id="{512F891B-DCBE-E0E8-1E8B-49FAFFB30B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8792" y="1190433"/>
            <a:ext cx="1530417" cy="1530417"/>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204;p33">
            <a:extLst>
              <a:ext uri="{FF2B5EF4-FFF2-40B4-BE49-F238E27FC236}">
                <a16:creationId xmlns:a16="http://schemas.microsoft.com/office/drawing/2014/main" id="{3D8D926B-428A-4A69-8B16-2DBBFD5C9D3D}"/>
              </a:ext>
            </a:extLst>
          </p:cNvPr>
          <p:cNvSpPr txBox="1">
            <a:spLocks/>
          </p:cNvSpPr>
          <p:nvPr/>
        </p:nvSpPr>
        <p:spPr>
          <a:xfrm>
            <a:off x="1973572" y="3200494"/>
            <a:ext cx="2079762" cy="52359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1800" b="1">
                <a:solidFill>
                  <a:schemeClr val="tx2"/>
                </a:solidFill>
                <a:latin typeface="Open Sans" panose="020B0606030504020204" pitchFamily="34" charset="0"/>
                <a:ea typeface="Open Sans" panose="020B0606030504020204" pitchFamily="34" charset="0"/>
                <a:cs typeface="Open Sans" panose="020B0606030504020204" pitchFamily="34" charset="0"/>
              </a:rPr>
              <a:t>Fact-Checking Organizations</a:t>
            </a:r>
          </a:p>
        </p:txBody>
      </p:sp>
      <p:pic>
        <p:nvPicPr>
          <p:cNvPr id="1030" name="Picture 6" descr="Who We Are | SPH Media">
            <a:extLst>
              <a:ext uri="{FF2B5EF4-FFF2-40B4-BE49-F238E27FC236}">
                <a16:creationId xmlns:a16="http://schemas.microsoft.com/office/drawing/2014/main" id="{F877BF83-0FB6-F828-4036-C498E21AC4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7473" y="1387371"/>
            <a:ext cx="1609945" cy="1609945"/>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04;p33">
            <a:extLst>
              <a:ext uri="{FF2B5EF4-FFF2-40B4-BE49-F238E27FC236}">
                <a16:creationId xmlns:a16="http://schemas.microsoft.com/office/drawing/2014/main" id="{BD9F4425-3DBF-2BFD-473A-6D2124A85B1F}"/>
              </a:ext>
            </a:extLst>
          </p:cNvPr>
          <p:cNvSpPr txBox="1">
            <a:spLocks/>
          </p:cNvSpPr>
          <p:nvPr/>
        </p:nvSpPr>
        <p:spPr>
          <a:xfrm>
            <a:off x="4368289" y="3200494"/>
            <a:ext cx="2986209" cy="52359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1800" b="1">
                <a:solidFill>
                  <a:schemeClr val="tx2"/>
                </a:solidFill>
                <a:latin typeface="Open Sans" panose="020B0606030504020204" pitchFamily="34" charset="0"/>
                <a:ea typeface="Open Sans" panose="020B0606030504020204" pitchFamily="34" charset="0"/>
                <a:cs typeface="Open Sans" panose="020B0606030504020204" pitchFamily="34" charset="0"/>
              </a:rPr>
              <a:t>Trusted News</a:t>
            </a:r>
          </a:p>
          <a:p>
            <a:pPr algn="ctr"/>
            <a:r>
              <a:rPr lang="en-PH" sz="1800" b="1">
                <a:solidFill>
                  <a:schemeClr val="tx2"/>
                </a:solidFill>
                <a:latin typeface="Open Sans" panose="020B0606030504020204" pitchFamily="34" charset="0"/>
                <a:ea typeface="Open Sans" panose="020B0606030504020204" pitchFamily="34" charset="0"/>
                <a:cs typeface="Open Sans" panose="020B0606030504020204" pitchFamily="34" charset="0"/>
              </a:rPr>
              <a:t>Outlets</a:t>
            </a:r>
          </a:p>
        </p:txBody>
      </p:sp>
      <p:pic>
        <p:nvPicPr>
          <p:cNvPr id="4" name="Picture 2" descr="undefined">
            <a:extLst>
              <a:ext uri="{FF2B5EF4-FFF2-40B4-BE49-F238E27FC236}">
                <a16:creationId xmlns:a16="http://schemas.microsoft.com/office/drawing/2014/main" id="{2ABDE27A-AC98-CFEC-A4AF-E9D119E846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8464" y="2274167"/>
            <a:ext cx="2270635" cy="870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697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9" descr="A close up of a logo&#10;&#10;Description automatically generated"/>
          <p:cNvPicPr preferRelativeResize="0"/>
          <p:nvPr/>
        </p:nvPicPr>
        <p:blipFill rotWithShape="1">
          <a:blip r:embed="rId3">
            <a:alphaModFix/>
          </a:blip>
          <a:srcRect/>
          <a:stretch/>
        </p:blipFill>
        <p:spPr>
          <a:xfrm>
            <a:off x="-55605" y="90054"/>
            <a:ext cx="9208873" cy="5180400"/>
          </a:xfrm>
          <a:prstGeom prst="rect">
            <a:avLst/>
          </a:prstGeom>
          <a:noFill/>
          <a:ln>
            <a:noFill/>
          </a:ln>
        </p:spPr>
      </p:pic>
      <p:sp>
        <p:nvSpPr>
          <p:cNvPr id="221" name="Google Shape;221;p29"/>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A434DBF-578D-8DAC-1E89-EA443AE4DFB3}"/>
              </a:ext>
            </a:extLst>
          </p:cNvPr>
          <p:cNvSpPr txBox="1"/>
          <p:nvPr/>
        </p:nvSpPr>
        <p:spPr>
          <a:xfrm>
            <a:off x="743948" y="-25130"/>
            <a:ext cx="7656102"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Methodology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Dataset Collection (Instrument)</a:t>
            </a:r>
          </a:p>
        </p:txBody>
      </p:sp>
      <p:sp>
        <p:nvSpPr>
          <p:cNvPr id="5" name="Rectangle 4">
            <a:extLst>
              <a:ext uri="{FF2B5EF4-FFF2-40B4-BE49-F238E27FC236}">
                <a16:creationId xmlns:a16="http://schemas.microsoft.com/office/drawing/2014/main" id="{C60C361B-E2A7-B5CB-425D-9CED9A7EC83F}"/>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942AAAEA-DEC3-7B64-0A89-06BA56DE5121}"/>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sp>
        <p:nvSpPr>
          <p:cNvPr id="7" name="Google Shape;197;p33">
            <a:extLst>
              <a:ext uri="{FF2B5EF4-FFF2-40B4-BE49-F238E27FC236}">
                <a16:creationId xmlns:a16="http://schemas.microsoft.com/office/drawing/2014/main" id="{D820305C-1257-986F-6DF5-CCAB64748C96}"/>
              </a:ext>
            </a:extLst>
          </p:cNvPr>
          <p:cNvSpPr txBox="1">
            <a:spLocks/>
          </p:cNvSpPr>
          <p:nvPr/>
        </p:nvSpPr>
        <p:spPr>
          <a:xfrm>
            <a:off x="1258265" y="3209579"/>
            <a:ext cx="2619348" cy="4229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400" b="1">
                <a:solidFill>
                  <a:schemeClr val="tx2"/>
                </a:solidFill>
                <a:latin typeface="Open Sans" panose="020B0606030504020204" pitchFamily="34" charset="0"/>
                <a:ea typeface="Open Sans" panose="020B0606030504020204" pitchFamily="34" charset="0"/>
                <a:cs typeface="Open Sans" panose="020B0606030504020204" pitchFamily="34" charset="0"/>
              </a:rPr>
              <a:t>Beautiful Soup</a:t>
            </a:r>
            <a:endParaRPr lang="en-PH" sz="2400">
              <a:latin typeface="Open Sans" panose="020B0606030504020204" pitchFamily="34" charset="0"/>
              <a:ea typeface="Open Sans" panose="020B0606030504020204" pitchFamily="34" charset="0"/>
              <a:cs typeface="Open Sans" panose="020B0606030504020204" pitchFamily="34" charset="0"/>
            </a:endParaRPr>
          </a:p>
        </p:txBody>
      </p:sp>
      <p:pic>
        <p:nvPicPr>
          <p:cNvPr id="3074" name="Picture 2" descr="Build a Python HTML Parser for Web Scraping">
            <a:extLst>
              <a:ext uri="{FF2B5EF4-FFF2-40B4-BE49-F238E27FC236}">
                <a16:creationId xmlns:a16="http://schemas.microsoft.com/office/drawing/2014/main" id="{D9B849C9-00D7-418F-C7C8-826CB596EA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963" y="1480045"/>
            <a:ext cx="3259528" cy="16297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BFE085C-1ED4-9888-DCA3-C4139D751A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0902" y="1459293"/>
            <a:ext cx="1569776" cy="164014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97;p33">
            <a:extLst>
              <a:ext uri="{FF2B5EF4-FFF2-40B4-BE49-F238E27FC236}">
                <a16:creationId xmlns:a16="http://schemas.microsoft.com/office/drawing/2014/main" id="{39999351-1C73-3C56-D856-E58088AE18A1}"/>
              </a:ext>
            </a:extLst>
          </p:cNvPr>
          <p:cNvSpPr txBox="1">
            <a:spLocks/>
          </p:cNvSpPr>
          <p:nvPr/>
        </p:nvSpPr>
        <p:spPr>
          <a:xfrm>
            <a:off x="4832148" y="3209579"/>
            <a:ext cx="3307284" cy="4229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400" b="1">
                <a:solidFill>
                  <a:schemeClr val="tx2"/>
                </a:solidFill>
                <a:latin typeface="Open Sans" panose="020B0606030504020204" pitchFamily="34" charset="0"/>
                <a:ea typeface="Open Sans" panose="020B0606030504020204" pitchFamily="34" charset="0"/>
                <a:cs typeface="Open Sans" panose="020B0606030504020204" pitchFamily="34" charset="0"/>
              </a:rPr>
              <a:t>Selenium WebDriver</a:t>
            </a:r>
            <a:endParaRPr lang="en-PH" sz="24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489422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3F144384-857F-5D06-7828-B4333B365FDD}"/>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E4C2878E-5077-53B2-123E-5EEF27265C1A}"/>
              </a:ext>
            </a:extLst>
          </p:cNvPr>
          <p:cNvPicPr preferRelativeResize="0"/>
          <p:nvPr/>
        </p:nvPicPr>
        <p:blipFill rotWithShape="1">
          <a:blip r:embed="rId3">
            <a:alphaModFix/>
          </a:blip>
          <a:srcRect/>
          <a:stretch/>
        </p:blipFill>
        <p:spPr>
          <a:xfrm>
            <a:off x="-55605" y="90054"/>
            <a:ext cx="9208873" cy="5180400"/>
          </a:xfrm>
          <a:prstGeom prst="rect">
            <a:avLst/>
          </a:prstGeom>
          <a:noFill/>
          <a:ln>
            <a:noFill/>
          </a:ln>
        </p:spPr>
      </p:pic>
      <p:sp>
        <p:nvSpPr>
          <p:cNvPr id="221" name="Google Shape;221;p29">
            <a:extLst>
              <a:ext uri="{FF2B5EF4-FFF2-40B4-BE49-F238E27FC236}">
                <a16:creationId xmlns:a16="http://schemas.microsoft.com/office/drawing/2014/main" id="{22340128-3451-C61E-D237-C0EDA521E13B}"/>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70DBCD41-BEF8-6D94-B283-F3E65630F591}"/>
              </a:ext>
            </a:extLst>
          </p:cNvPr>
          <p:cNvSpPr txBox="1"/>
          <p:nvPr/>
        </p:nvSpPr>
        <p:spPr>
          <a:xfrm>
            <a:off x="743948" y="-25130"/>
            <a:ext cx="7656102"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Methodology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Training &amp; Deployment</a:t>
            </a:r>
          </a:p>
        </p:txBody>
      </p:sp>
      <p:sp>
        <p:nvSpPr>
          <p:cNvPr id="5" name="Rectangle 4">
            <a:extLst>
              <a:ext uri="{FF2B5EF4-FFF2-40B4-BE49-F238E27FC236}">
                <a16:creationId xmlns:a16="http://schemas.microsoft.com/office/drawing/2014/main" id="{2C6183E3-84C3-27E0-3090-C91073760972}"/>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0BCCE318-9A7F-BE84-2634-33FB01F44745}"/>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sp>
        <p:nvSpPr>
          <p:cNvPr id="7" name="Google Shape;197;p33">
            <a:extLst>
              <a:ext uri="{FF2B5EF4-FFF2-40B4-BE49-F238E27FC236}">
                <a16:creationId xmlns:a16="http://schemas.microsoft.com/office/drawing/2014/main" id="{9EE1BFB4-3E34-C76A-BDEC-E906B2F96057}"/>
              </a:ext>
            </a:extLst>
          </p:cNvPr>
          <p:cNvSpPr txBox="1">
            <a:spLocks/>
          </p:cNvSpPr>
          <p:nvPr/>
        </p:nvSpPr>
        <p:spPr>
          <a:xfrm>
            <a:off x="3306014" y="3136401"/>
            <a:ext cx="2619348" cy="4229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400" b="1" err="1">
                <a:solidFill>
                  <a:schemeClr val="tx2"/>
                </a:solidFill>
                <a:latin typeface="Open Sans" panose="020B0606030504020204" pitchFamily="34" charset="0"/>
                <a:ea typeface="Open Sans" panose="020B0606030504020204" pitchFamily="34" charset="0"/>
                <a:cs typeface="Open Sans" panose="020B0606030504020204" pitchFamily="34" charset="0"/>
              </a:rPr>
              <a:t>Vercel</a:t>
            </a:r>
            <a:endParaRPr lang="en-PH" sz="2400">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197;p33">
            <a:extLst>
              <a:ext uri="{FF2B5EF4-FFF2-40B4-BE49-F238E27FC236}">
                <a16:creationId xmlns:a16="http://schemas.microsoft.com/office/drawing/2014/main" id="{3AAF8EC1-31DB-CF0B-5E4C-3359DEA70CD5}"/>
              </a:ext>
            </a:extLst>
          </p:cNvPr>
          <p:cNvSpPr txBox="1">
            <a:spLocks/>
          </p:cNvSpPr>
          <p:nvPr/>
        </p:nvSpPr>
        <p:spPr>
          <a:xfrm>
            <a:off x="5777012" y="3149692"/>
            <a:ext cx="3307284" cy="4229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400" b="1">
                <a:solidFill>
                  <a:schemeClr val="tx2"/>
                </a:solidFill>
                <a:latin typeface="Open Sans" panose="020B0606030504020204" pitchFamily="34" charset="0"/>
                <a:ea typeface="Open Sans" panose="020B0606030504020204" pitchFamily="34" charset="0"/>
                <a:cs typeface="Open Sans" panose="020B0606030504020204" pitchFamily="34" charset="0"/>
              </a:rPr>
              <a:t>Render</a:t>
            </a:r>
            <a:endParaRPr lang="en-PH" sz="240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2">
            <a:extLst>
              <a:ext uri="{FF2B5EF4-FFF2-40B4-BE49-F238E27FC236}">
                <a16:creationId xmlns:a16="http://schemas.microsoft.com/office/drawing/2014/main" id="{67880134-0099-B516-2953-BBFFDBFAA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9688" y="2174305"/>
            <a:ext cx="2652631" cy="6074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nder · GitHub">
            <a:extLst>
              <a:ext uri="{FF2B5EF4-FFF2-40B4-BE49-F238E27FC236}">
                <a16:creationId xmlns:a16="http://schemas.microsoft.com/office/drawing/2014/main" id="{D7A65330-D087-ECFB-5B4C-F5998B331B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5454" y="1308914"/>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elcome To Colaboratory - Colaboratory">
            <a:extLst>
              <a:ext uri="{FF2B5EF4-FFF2-40B4-BE49-F238E27FC236}">
                <a16:creationId xmlns:a16="http://schemas.microsoft.com/office/drawing/2014/main" id="{B8E9ED81-7417-BEC4-3CD4-18C30943BC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584" y="1666676"/>
            <a:ext cx="1560529" cy="156052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97;p33">
            <a:extLst>
              <a:ext uri="{FF2B5EF4-FFF2-40B4-BE49-F238E27FC236}">
                <a16:creationId xmlns:a16="http://schemas.microsoft.com/office/drawing/2014/main" id="{FACDC4FB-7AFD-4B42-CC18-D7A20AF05B6B}"/>
              </a:ext>
            </a:extLst>
          </p:cNvPr>
          <p:cNvSpPr txBox="1">
            <a:spLocks/>
          </p:cNvSpPr>
          <p:nvPr/>
        </p:nvSpPr>
        <p:spPr>
          <a:xfrm>
            <a:off x="275655" y="3213914"/>
            <a:ext cx="2619348" cy="4229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400" b="1">
                <a:solidFill>
                  <a:schemeClr val="tx2"/>
                </a:solidFill>
                <a:latin typeface="Open Sans" panose="020B0606030504020204" pitchFamily="34" charset="0"/>
                <a:ea typeface="Open Sans" panose="020B0606030504020204" pitchFamily="34" charset="0"/>
                <a:cs typeface="Open Sans" panose="020B0606030504020204" pitchFamily="34" charset="0"/>
              </a:rPr>
              <a:t>Google</a:t>
            </a:r>
            <a:br>
              <a:rPr lang="en-PH" sz="2400" b="1">
                <a:solidFill>
                  <a:schemeClr val="tx2"/>
                </a:solidFill>
                <a:latin typeface="Open Sans" panose="020B0606030504020204" pitchFamily="34" charset="0"/>
                <a:ea typeface="Open Sans" panose="020B0606030504020204" pitchFamily="34" charset="0"/>
                <a:cs typeface="Open Sans" panose="020B0606030504020204" pitchFamily="34" charset="0"/>
              </a:rPr>
            </a:br>
            <a:r>
              <a:rPr lang="en-PH" sz="2400" b="1" err="1">
                <a:solidFill>
                  <a:schemeClr val="tx2"/>
                </a:solidFill>
                <a:latin typeface="Open Sans" panose="020B0606030504020204" pitchFamily="34" charset="0"/>
                <a:ea typeface="Open Sans" panose="020B0606030504020204" pitchFamily="34" charset="0"/>
                <a:cs typeface="Open Sans" panose="020B0606030504020204" pitchFamily="34" charset="0"/>
              </a:rPr>
              <a:t>Colaboratory</a:t>
            </a:r>
            <a:endParaRPr lang="en-PH" sz="24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41790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44507EA7-A374-158D-F7E7-49B518518B0B}"/>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8040709A-6A09-FEF8-9D10-0177B361E566}"/>
              </a:ext>
            </a:extLst>
          </p:cNvPr>
          <p:cNvPicPr preferRelativeResize="0"/>
          <p:nvPr/>
        </p:nvPicPr>
        <p:blipFill rotWithShape="1">
          <a:blip r:embed="rId3">
            <a:alphaModFix/>
          </a:blip>
          <a:srcRect/>
          <a:stretch/>
        </p:blipFill>
        <p:spPr>
          <a:xfrm>
            <a:off x="-55605" y="90054"/>
            <a:ext cx="9208873" cy="5180400"/>
          </a:xfrm>
          <a:prstGeom prst="rect">
            <a:avLst/>
          </a:prstGeom>
          <a:noFill/>
          <a:ln>
            <a:noFill/>
          </a:ln>
        </p:spPr>
      </p:pic>
      <p:sp>
        <p:nvSpPr>
          <p:cNvPr id="221" name="Google Shape;221;p29">
            <a:extLst>
              <a:ext uri="{FF2B5EF4-FFF2-40B4-BE49-F238E27FC236}">
                <a16:creationId xmlns:a16="http://schemas.microsoft.com/office/drawing/2014/main" id="{79CAB376-DF8A-B887-BE52-493085B6E4E3}"/>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93440F22-CD5E-CDED-9789-60A4E9C87F57}"/>
              </a:ext>
            </a:extLst>
          </p:cNvPr>
          <p:cNvSpPr txBox="1"/>
          <p:nvPr/>
        </p:nvSpPr>
        <p:spPr>
          <a:xfrm>
            <a:off x="743948" y="-25130"/>
            <a:ext cx="7656102"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Methodology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System Architecture</a:t>
            </a:r>
          </a:p>
        </p:txBody>
      </p:sp>
      <p:sp>
        <p:nvSpPr>
          <p:cNvPr id="5" name="Rectangle 4">
            <a:extLst>
              <a:ext uri="{FF2B5EF4-FFF2-40B4-BE49-F238E27FC236}">
                <a16:creationId xmlns:a16="http://schemas.microsoft.com/office/drawing/2014/main" id="{464C21C6-F2CC-37B8-B091-F3B90F47F77C}"/>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38E02FB0-5C5A-2D73-CF81-F60E174FDE2D}"/>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5A340CBA-D06F-7B30-B639-21490DA301B0}"/>
              </a:ext>
            </a:extLst>
          </p:cNvPr>
          <p:cNvPicPr>
            <a:picLocks noChangeAspect="1"/>
          </p:cNvPicPr>
          <p:nvPr/>
        </p:nvPicPr>
        <p:blipFill>
          <a:blip r:embed="rId5"/>
          <a:stretch>
            <a:fillRect/>
          </a:stretch>
        </p:blipFill>
        <p:spPr>
          <a:xfrm>
            <a:off x="743948" y="709309"/>
            <a:ext cx="7340547" cy="3820324"/>
          </a:xfrm>
          <a:prstGeom prst="rect">
            <a:avLst/>
          </a:prstGeom>
        </p:spPr>
      </p:pic>
    </p:spTree>
    <p:extLst>
      <p:ext uri="{BB962C8B-B14F-4D97-AF65-F5344CB8AC3E}">
        <p14:creationId xmlns:p14="http://schemas.microsoft.com/office/powerpoint/2010/main" val="1314628197"/>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9" descr="A close up of a logo&#10;&#10;Description automatically generated"/>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A434DBF-578D-8DAC-1E89-EA443AE4DFB3}"/>
              </a:ext>
            </a:extLst>
          </p:cNvPr>
          <p:cNvSpPr txBox="1"/>
          <p:nvPr/>
        </p:nvSpPr>
        <p:spPr>
          <a:xfrm>
            <a:off x="743948" y="-25130"/>
            <a:ext cx="7656102"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dirty="0">
                <a:solidFill>
                  <a:srgbClr val="FFB526"/>
                </a:solidFill>
                <a:latin typeface="Open Sans" panose="020B0606030504020204" pitchFamily="34" charset="0"/>
                <a:ea typeface="Open Sans" panose="020B0606030504020204" pitchFamily="34" charset="0"/>
                <a:cs typeface="Open Sans" panose="020B0606030504020204" pitchFamily="34" charset="0"/>
              </a:rPr>
              <a:t>Methodology —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BERT (Language Model)</a:t>
            </a:r>
          </a:p>
        </p:txBody>
      </p:sp>
      <p:sp>
        <p:nvSpPr>
          <p:cNvPr id="5" name="Rectangle 4">
            <a:extLst>
              <a:ext uri="{FF2B5EF4-FFF2-40B4-BE49-F238E27FC236}">
                <a16:creationId xmlns:a16="http://schemas.microsoft.com/office/drawing/2014/main" id="{C60C361B-E2A7-B5CB-425D-9CED9A7EC83F}"/>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942AAAEA-DEC3-7B64-0A89-06BA56DE5121}"/>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sp>
        <p:nvSpPr>
          <p:cNvPr id="7" name="Google Shape;197;p33">
            <a:extLst>
              <a:ext uri="{FF2B5EF4-FFF2-40B4-BE49-F238E27FC236}">
                <a16:creationId xmlns:a16="http://schemas.microsoft.com/office/drawing/2014/main" id="{D820305C-1257-986F-6DF5-CCAB64748C96}"/>
              </a:ext>
            </a:extLst>
          </p:cNvPr>
          <p:cNvSpPr txBox="1">
            <a:spLocks/>
          </p:cNvSpPr>
          <p:nvPr/>
        </p:nvSpPr>
        <p:spPr>
          <a:xfrm>
            <a:off x="183799" y="844566"/>
            <a:ext cx="5918901" cy="4229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PH" sz="2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BERT (Bidirectional Encoder Representations from Transformers)</a:t>
            </a:r>
            <a:endParaRPr lang="en-PH"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204;p33">
            <a:extLst>
              <a:ext uri="{FF2B5EF4-FFF2-40B4-BE49-F238E27FC236}">
                <a16:creationId xmlns:a16="http://schemas.microsoft.com/office/drawing/2014/main" id="{5BE928AD-D286-0C77-8530-BDC62866B216}"/>
              </a:ext>
            </a:extLst>
          </p:cNvPr>
          <p:cNvSpPr txBox="1">
            <a:spLocks/>
          </p:cNvSpPr>
          <p:nvPr/>
        </p:nvSpPr>
        <p:spPr>
          <a:xfrm>
            <a:off x="280496" y="1954428"/>
            <a:ext cx="5172514" cy="287700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2" indent="-285750" algn="just">
              <a:buFont typeface="Arial" panose="020B0604020202020204" pitchFamily="34" charset="0"/>
              <a:buChar char="•"/>
            </a:pPr>
            <a:r>
              <a:rPr lang="en-PH" dirty="0">
                <a:latin typeface="Open Sans"/>
                <a:ea typeface="Open Sans"/>
                <a:cs typeface="Open Sans"/>
              </a:rPr>
              <a:t>Introduced by Google in 2018 for use in Natural Language Processing.</a:t>
            </a:r>
          </a:p>
          <a:p>
            <a:pPr marL="285750" lvl="2" indent="-285750" algn="just">
              <a:buFont typeface="Arial" panose="020B0604020202020204" pitchFamily="34" charset="0"/>
              <a:buChar char="•"/>
            </a:pPr>
            <a:endParaRPr lang="en-PH" dirty="0">
              <a:latin typeface="Open Sans"/>
              <a:ea typeface="Open Sans"/>
              <a:cs typeface="Open Sans"/>
            </a:endParaRPr>
          </a:p>
          <a:p>
            <a:pPr marL="285750" lvl="2" indent="-285750" algn="just">
              <a:buFont typeface="Arial" panose="020B0604020202020204" pitchFamily="34" charset="0"/>
              <a:buChar char="•"/>
            </a:pPr>
            <a:r>
              <a:rPr lang="en-PH" dirty="0">
                <a:latin typeface="Open Sans"/>
                <a:ea typeface="Open Sans"/>
                <a:cs typeface="Open Sans"/>
              </a:rPr>
              <a:t>Bidirectional – captures the context and information from both left and right sides for a word in a sentence.</a:t>
            </a:r>
          </a:p>
          <a:p>
            <a:pPr marL="285750" lvl="2" indent="-285750" algn="just">
              <a:buFont typeface="Arial" panose="020B0604020202020204" pitchFamily="34" charset="0"/>
              <a:buChar char="•"/>
            </a:pPr>
            <a:endParaRPr lang="en-PH" dirty="0">
              <a:latin typeface="Open Sans"/>
              <a:ea typeface="Open Sans"/>
              <a:cs typeface="Open Sans"/>
            </a:endParaRPr>
          </a:p>
          <a:p>
            <a:pPr marL="285750" lvl="2" indent="-285750" algn="just">
              <a:buFont typeface="Arial" panose="020B0604020202020204" pitchFamily="34" charset="0"/>
              <a:buChar char="•"/>
            </a:pPr>
            <a:r>
              <a:rPr lang="en-PH" dirty="0">
                <a:latin typeface="Open Sans"/>
                <a:ea typeface="Open Sans"/>
                <a:cs typeface="Open Sans"/>
              </a:rPr>
              <a:t>Used in over 150 studies after its introduction (Rogers et al, 2020).</a:t>
            </a:r>
          </a:p>
          <a:p>
            <a:pPr marL="285750" lvl="2" indent="-285750" algn="just">
              <a:buFont typeface="Arial" panose="020B0604020202020204" pitchFamily="34" charset="0"/>
              <a:buChar char="•"/>
            </a:pPr>
            <a:endParaRPr lang="en-PH" dirty="0">
              <a:latin typeface="Open Sans"/>
              <a:ea typeface="Open Sans"/>
              <a:cs typeface="Open Sans"/>
            </a:endParaRPr>
          </a:p>
          <a:p>
            <a:pPr marL="285750" lvl="2" indent="-285750" algn="just">
              <a:buFont typeface="Arial" panose="020B0604020202020204" pitchFamily="34" charset="0"/>
              <a:buChar char="•"/>
            </a:pPr>
            <a:r>
              <a:rPr lang="en-PH" dirty="0">
                <a:latin typeface="Open Sans"/>
                <a:ea typeface="Open Sans"/>
                <a:cs typeface="Open Sans"/>
              </a:rPr>
              <a:t>Used in Google’s search engine, Google Search (Nayak, 2019).</a:t>
            </a:r>
          </a:p>
          <a:p>
            <a:pPr marL="285750" lvl="2" indent="-285750" algn="just">
              <a:buFont typeface="Arial" panose="020B0604020202020204" pitchFamily="34" charset="0"/>
              <a:buChar char="•"/>
            </a:pPr>
            <a:endParaRPr lang="en-PH" dirty="0">
              <a:latin typeface="Open Sans"/>
              <a:ea typeface="Open Sans"/>
              <a:cs typeface="Open Sans"/>
            </a:endParaRPr>
          </a:p>
          <a:p>
            <a:pPr marL="285750" lvl="2" indent="-285750" algn="just">
              <a:buFont typeface="Arial" panose="020B0604020202020204" pitchFamily="34" charset="0"/>
              <a:buChar char="•"/>
            </a:pPr>
            <a:endParaRPr lang="en-PH" dirty="0">
              <a:latin typeface="Open Sans"/>
              <a:ea typeface="Open Sans"/>
              <a:cs typeface="Open Sans"/>
            </a:endParaRPr>
          </a:p>
          <a:p>
            <a:pPr marL="285750" lvl="2" indent="-285750" algn="just">
              <a:buFont typeface="Arial" panose="020B0604020202020204" pitchFamily="34" charset="0"/>
              <a:buChar char="•"/>
            </a:pPr>
            <a:endParaRPr lang="en-PH" dirty="0">
              <a:latin typeface="Open Sans"/>
              <a:ea typeface="Open Sans"/>
              <a:cs typeface="Open Sans"/>
            </a:endParaRPr>
          </a:p>
          <a:p>
            <a:pPr marL="285750" lvl="2" indent="-285750" algn="just">
              <a:buFont typeface="Arial" panose="020B0604020202020204" pitchFamily="34" charset="0"/>
              <a:buChar char="•"/>
            </a:pPr>
            <a:endParaRPr lang="en-PH" dirty="0">
              <a:latin typeface="Open Sans"/>
              <a:ea typeface="Open Sans"/>
              <a:cs typeface="Open Sans"/>
            </a:endParaRPr>
          </a:p>
          <a:p>
            <a:pPr marL="285750" indent="-285750" algn="just">
              <a:buFont typeface="Arial" panose="020B0604020202020204" pitchFamily="34" charset="0"/>
              <a:buChar char="•"/>
            </a:pPr>
            <a:endParaRPr lang="en-PH" sz="1600" dirty="0">
              <a:latin typeface="Open Sans"/>
              <a:ea typeface="Open Sans"/>
              <a:cs typeface="Open Sans"/>
            </a:endParaRPr>
          </a:p>
        </p:txBody>
      </p:sp>
      <p:pic>
        <p:nvPicPr>
          <p:cNvPr id="2050" name="Picture 2" descr="BERT: Working with Long Inputs. Analysis of handling long documents… | by  Ahmed Salem Elhady | Medium">
            <a:extLst>
              <a:ext uri="{FF2B5EF4-FFF2-40B4-BE49-F238E27FC236}">
                <a16:creationId xmlns:a16="http://schemas.microsoft.com/office/drawing/2014/main" id="{2592A8B5-47B9-00F1-9509-EE31B49D78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2700" y="849328"/>
            <a:ext cx="2857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5302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9" descr="A close up of a logo&#10;&#10;Description automatically generated"/>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A434DBF-578D-8DAC-1E89-EA443AE4DFB3}"/>
              </a:ext>
            </a:extLst>
          </p:cNvPr>
          <p:cNvSpPr txBox="1"/>
          <p:nvPr/>
        </p:nvSpPr>
        <p:spPr>
          <a:xfrm>
            <a:off x="743948" y="-25130"/>
            <a:ext cx="7656102"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dirty="0">
                <a:solidFill>
                  <a:srgbClr val="FFB526"/>
                </a:solidFill>
                <a:latin typeface="Open Sans" panose="020B0606030504020204" pitchFamily="34" charset="0"/>
                <a:ea typeface="Open Sans" panose="020B0606030504020204" pitchFamily="34" charset="0"/>
                <a:cs typeface="Open Sans" panose="020B0606030504020204" pitchFamily="34" charset="0"/>
              </a:rPr>
              <a:t>Methodology — </a:t>
            </a:r>
            <a:r>
              <a:rPr lang="en-US" sz="24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MobileBERT</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(Language Model)</a:t>
            </a:r>
          </a:p>
        </p:txBody>
      </p:sp>
      <p:sp>
        <p:nvSpPr>
          <p:cNvPr id="5" name="Rectangle 4">
            <a:extLst>
              <a:ext uri="{FF2B5EF4-FFF2-40B4-BE49-F238E27FC236}">
                <a16:creationId xmlns:a16="http://schemas.microsoft.com/office/drawing/2014/main" id="{C60C361B-E2A7-B5CB-425D-9CED9A7EC83F}"/>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942AAAEA-DEC3-7B64-0A89-06BA56DE5121}"/>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sp>
        <p:nvSpPr>
          <p:cNvPr id="7" name="Google Shape;197;p33">
            <a:extLst>
              <a:ext uri="{FF2B5EF4-FFF2-40B4-BE49-F238E27FC236}">
                <a16:creationId xmlns:a16="http://schemas.microsoft.com/office/drawing/2014/main" id="{D820305C-1257-986F-6DF5-CCAB64748C96}"/>
              </a:ext>
            </a:extLst>
          </p:cNvPr>
          <p:cNvSpPr txBox="1">
            <a:spLocks/>
          </p:cNvSpPr>
          <p:nvPr/>
        </p:nvSpPr>
        <p:spPr>
          <a:xfrm>
            <a:off x="183799" y="844566"/>
            <a:ext cx="2124323" cy="4229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400" b="1" err="1">
                <a:solidFill>
                  <a:schemeClr val="tx2"/>
                </a:solidFill>
                <a:latin typeface="Open Sans" panose="020B0606030504020204" pitchFamily="34" charset="0"/>
                <a:ea typeface="Open Sans" panose="020B0606030504020204" pitchFamily="34" charset="0"/>
                <a:cs typeface="Open Sans" panose="020B0606030504020204" pitchFamily="34" charset="0"/>
              </a:rPr>
              <a:t>MobileBERT</a:t>
            </a:r>
            <a:endParaRPr lang="en-PH" sz="2400">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204;p33">
            <a:extLst>
              <a:ext uri="{FF2B5EF4-FFF2-40B4-BE49-F238E27FC236}">
                <a16:creationId xmlns:a16="http://schemas.microsoft.com/office/drawing/2014/main" id="{5BE928AD-D286-0C77-8530-BDC62866B216}"/>
              </a:ext>
            </a:extLst>
          </p:cNvPr>
          <p:cNvSpPr txBox="1">
            <a:spLocks/>
          </p:cNvSpPr>
          <p:nvPr/>
        </p:nvSpPr>
        <p:spPr>
          <a:xfrm>
            <a:off x="262267" y="1730141"/>
            <a:ext cx="4671068" cy="287700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2" indent="-285750" algn="just">
              <a:buFont typeface="Arial" panose="020B0604020202020204" pitchFamily="34" charset="0"/>
              <a:buChar char="•"/>
            </a:pPr>
            <a:r>
              <a:rPr lang="en-PH">
                <a:latin typeface="Open Sans"/>
                <a:ea typeface="Open Sans"/>
                <a:cs typeface="Open Sans"/>
              </a:rPr>
              <a:t>More compact and faster version of BERT to be more easily deployed on mobile or more resource-limited devices.</a:t>
            </a:r>
          </a:p>
          <a:p>
            <a:pPr marL="285750" lvl="2" indent="-285750" algn="just">
              <a:buFont typeface="Arial" panose="020B0604020202020204" pitchFamily="34" charset="0"/>
              <a:buChar char="•"/>
            </a:pPr>
            <a:endParaRPr lang="en-PH">
              <a:latin typeface="Open Sans"/>
              <a:ea typeface="Open Sans"/>
              <a:cs typeface="Open Sans"/>
            </a:endParaRPr>
          </a:p>
          <a:p>
            <a:pPr marL="285750" lvl="2" indent="-285750" algn="just">
              <a:buFont typeface="Arial" panose="020B0604020202020204" pitchFamily="34" charset="0"/>
              <a:buChar char="•"/>
            </a:pPr>
            <a:r>
              <a:rPr lang="en-PH">
                <a:latin typeface="Open Sans"/>
                <a:ea typeface="Open Sans"/>
                <a:cs typeface="Open Sans"/>
              </a:rPr>
              <a:t>Has similar performance to </a:t>
            </a:r>
            <a:r>
              <a:rPr lang="en-US"/>
              <a:t>BERT</a:t>
            </a:r>
            <a:r>
              <a:rPr lang="en-US" baseline="-25000"/>
              <a:t>BASE</a:t>
            </a:r>
            <a:r>
              <a:rPr lang="en-US"/>
              <a:t>, being 4.3x smaller and 5.5x faster.</a:t>
            </a:r>
          </a:p>
          <a:p>
            <a:pPr marL="285750" lvl="2" indent="-285750" algn="just">
              <a:buFont typeface="Arial" panose="020B0604020202020204" pitchFamily="34" charset="0"/>
              <a:buChar char="•"/>
            </a:pPr>
            <a:endParaRPr lang="en-US"/>
          </a:p>
          <a:p>
            <a:pPr marL="285750" lvl="2" indent="-285750" algn="just">
              <a:buFont typeface="Arial" panose="020B0604020202020204" pitchFamily="34" charset="0"/>
              <a:buChar char="•"/>
            </a:pPr>
            <a:r>
              <a:rPr lang="en-US"/>
              <a:t>Compared to </a:t>
            </a:r>
            <a:r>
              <a:rPr lang="en-US" err="1"/>
              <a:t>DistilBERT</a:t>
            </a:r>
            <a:r>
              <a:rPr lang="en-US"/>
              <a:t> (another compact BERT model), it is 2.64x smaller and 2.45x faster while outperforming the latter.</a:t>
            </a:r>
            <a:endParaRPr lang="en-PH"/>
          </a:p>
          <a:p>
            <a:pPr marL="285750" lvl="2" indent="-285750" algn="just">
              <a:buFont typeface="Arial" panose="020B0604020202020204" pitchFamily="34" charset="0"/>
              <a:buChar char="•"/>
            </a:pPr>
            <a:endParaRPr lang="en-PH">
              <a:latin typeface="Open Sans"/>
              <a:ea typeface="Open Sans"/>
              <a:cs typeface="Open Sans"/>
            </a:endParaRPr>
          </a:p>
          <a:p>
            <a:pPr marL="285750" lvl="2" indent="-285750" algn="just">
              <a:buFont typeface="Arial" panose="020B0604020202020204" pitchFamily="34" charset="0"/>
              <a:buChar char="•"/>
            </a:pPr>
            <a:endParaRPr lang="en-PH">
              <a:latin typeface="Open Sans"/>
              <a:ea typeface="Open Sans"/>
              <a:cs typeface="Open Sans"/>
            </a:endParaRPr>
          </a:p>
          <a:p>
            <a:pPr marL="285750" lvl="2" indent="-285750" algn="just">
              <a:buFont typeface="Arial" panose="020B0604020202020204" pitchFamily="34" charset="0"/>
              <a:buChar char="•"/>
            </a:pPr>
            <a:endParaRPr lang="en-PH">
              <a:latin typeface="Open Sans"/>
              <a:ea typeface="Open Sans"/>
              <a:cs typeface="Open Sans"/>
            </a:endParaRPr>
          </a:p>
          <a:p>
            <a:pPr marL="285750" lvl="2" indent="-285750" algn="just">
              <a:buFont typeface="Arial" panose="020B0604020202020204" pitchFamily="34" charset="0"/>
              <a:buChar char="•"/>
            </a:pPr>
            <a:endParaRPr lang="en-PH">
              <a:latin typeface="Open Sans"/>
              <a:ea typeface="Open Sans"/>
              <a:cs typeface="Open Sans"/>
            </a:endParaRPr>
          </a:p>
          <a:p>
            <a:pPr marL="285750" indent="-285750" algn="just">
              <a:buFont typeface="Arial" panose="020B0604020202020204" pitchFamily="34" charset="0"/>
              <a:buChar char="•"/>
            </a:pPr>
            <a:endParaRPr lang="en-PH" sz="1600">
              <a:latin typeface="Open Sans"/>
              <a:ea typeface="Open Sans"/>
              <a:cs typeface="Open Sans"/>
            </a:endParaRPr>
          </a:p>
        </p:txBody>
      </p:sp>
      <p:pic>
        <p:nvPicPr>
          <p:cNvPr id="2050" name="Picture 2" descr="BERT: Working with Long Inputs. Analysis of handling long documents… | by  Ahmed Salem Elhady | Medium">
            <a:extLst>
              <a:ext uri="{FF2B5EF4-FFF2-40B4-BE49-F238E27FC236}">
                <a16:creationId xmlns:a16="http://schemas.microsoft.com/office/drawing/2014/main" id="{2592A8B5-47B9-00F1-9509-EE31B49D78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1062" y="2279779"/>
            <a:ext cx="1777972" cy="23706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 shot of a cell phone&#10;&#10;Description automatically generated">
            <a:extLst>
              <a:ext uri="{FF2B5EF4-FFF2-40B4-BE49-F238E27FC236}">
                <a16:creationId xmlns:a16="http://schemas.microsoft.com/office/drawing/2014/main" id="{58A73A97-2E84-F3EC-8A12-D81E6DEDA4F9}"/>
              </a:ext>
            </a:extLst>
          </p:cNvPr>
          <p:cNvPicPr>
            <a:picLocks noChangeAspect="1"/>
          </p:cNvPicPr>
          <p:nvPr/>
        </p:nvPicPr>
        <p:blipFill>
          <a:blip r:embed="rId6"/>
          <a:stretch>
            <a:fillRect/>
          </a:stretch>
        </p:blipFill>
        <p:spPr>
          <a:xfrm>
            <a:off x="5142837" y="601824"/>
            <a:ext cx="3817364" cy="2135476"/>
          </a:xfrm>
          <a:prstGeom prst="rect">
            <a:avLst/>
          </a:prstGeom>
        </p:spPr>
      </p:pic>
      <p:pic>
        <p:nvPicPr>
          <p:cNvPr id="3074" name="Picture 2" descr="Iphone X Pictures PNG, Iphone X Pictures Transparent Background -  FreeIconsPNG">
            <a:extLst>
              <a:ext uri="{FF2B5EF4-FFF2-40B4-BE49-F238E27FC236}">
                <a16:creationId xmlns:a16="http://schemas.microsoft.com/office/drawing/2014/main" id="{C2980CF2-D2CD-8A94-4413-6646E8A4F7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747900">
            <a:off x="7850663" y="3247678"/>
            <a:ext cx="752443" cy="846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204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9" descr="A close up of a logo&#10;&#10;Description automatically generated"/>
          <p:cNvPicPr preferRelativeResize="0"/>
          <p:nvPr/>
        </p:nvPicPr>
        <p:blipFill rotWithShape="1">
          <a:blip r:embed="rId3">
            <a:alphaModFix/>
          </a:blip>
          <a:srcRect/>
          <a:stretch/>
        </p:blipFill>
        <p:spPr>
          <a:xfrm>
            <a:off x="-55605" y="0"/>
            <a:ext cx="9208873" cy="5179991"/>
          </a:xfrm>
          <a:prstGeom prst="rect">
            <a:avLst/>
          </a:prstGeom>
          <a:noFill/>
          <a:ln>
            <a:noFill/>
          </a:ln>
        </p:spPr>
      </p:pic>
      <p:sp>
        <p:nvSpPr>
          <p:cNvPr id="219" name="Google Shape;219;p29"/>
          <p:cNvSpPr txBox="1"/>
          <p:nvPr/>
        </p:nvSpPr>
        <p:spPr>
          <a:xfrm>
            <a:off x="1879556" y="1172194"/>
            <a:ext cx="5820525" cy="300060"/>
          </a:xfrm>
          <a:prstGeom prst="rect">
            <a:avLst/>
          </a:prstGeom>
          <a:noFill/>
          <a:ln>
            <a:noFill/>
          </a:ln>
        </p:spPr>
        <p:txBody>
          <a:bodyPr spcFirstLastPara="1" wrap="square" lIns="68569" tIns="68569" rIns="68569" bIns="68569" anchor="t" anchorCtr="0">
            <a:spAutoFit/>
          </a:bodyPr>
          <a:lstStyle/>
          <a:p>
            <a:endParaRPr sz="1050">
              <a:latin typeface="Calibri"/>
              <a:ea typeface="Calibri"/>
              <a:cs typeface="Calibri"/>
              <a:sym typeface="Calibri"/>
            </a:endParaRPr>
          </a:p>
        </p:txBody>
      </p:sp>
      <p:sp>
        <p:nvSpPr>
          <p:cNvPr id="221" name="Google Shape;221;p29"/>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A434DBF-578D-8DAC-1E89-EA443AE4DFB3}"/>
              </a:ext>
            </a:extLst>
          </p:cNvPr>
          <p:cNvSpPr txBox="1"/>
          <p:nvPr/>
        </p:nvSpPr>
        <p:spPr>
          <a:xfrm>
            <a:off x="1451662" y="18938"/>
            <a:ext cx="6194250"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 sz="2400" b="1">
                <a:solidFill>
                  <a:srgbClr val="FFB526"/>
                </a:solidFill>
                <a:latin typeface="Open Sans" panose="020B0606030504020204" pitchFamily="34" charset="0"/>
                <a:ea typeface="Open Sans" panose="020B0606030504020204" pitchFamily="34" charset="0"/>
                <a:cs typeface="Open Sans" panose="020B0606030504020204" pitchFamily="34" charset="0"/>
              </a:rPr>
              <a:t>Background of t</a:t>
            </a:r>
            <a:r>
              <a:rPr lang="en-PH" sz="2400" b="1">
                <a:solidFill>
                  <a:srgbClr val="FFB526"/>
                </a:solidFill>
                <a:latin typeface="Open Sans" panose="020B0606030504020204" pitchFamily="34" charset="0"/>
                <a:ea typeface="Open Sans" panose="020B0606030504020204" pitchFamily="34" charset="0"/>
                <a:cs typeface="Open Sans" panose="020B0606030504020204" pitchFamily="34" charset="0"/>
              </a:rPr>
              <a:t>he</a:t>
            </a:r>
            <a:r>
              <a:rPr lang="en" sz="2400" b="1">
                <a:solidFill>
                  <a:srgbClr val="FFB526"/>
                </a:solidFill>
                <a:latin typeface="Open Sans" panose="020B0606030504020204" pitchFamily="34" charset="0"/>
                <a:ea typeface="Open Sans" panose="020B0606030504020204" pitchFamily="34" charset="0"/>
                <a:cs typeface="Open Sans" panose="020B0606030504020204" pitchFamily="34" charset="0"/>
              </a:rPr>
              <a:t> Study</a:t>
            </a:r>
            <a:endParaRPr sz="2400" b="1">
              <a:solidFill>
                <a:srgbClr val="FFB52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Rectangle 2">
            <a:extLst>
              <a:ext uri="{FF2B5EF4-FFF2-40B4-BE49-F238E27FC236}">
                <a16:creationId xmlns:a16="http://schemas.microsoft.com/office/drawing/2014/main" id="{463C7C50-2671-A16B-9448-20047BFD22F9}"/>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FFAEA12D-9F55-03F3-8786-8ED8C8249534}"/>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sp>
        <p:nvSpPr>
          <p:cNvPr id="6" name="Google Shape;204;p33">
            <a:extLst>
              <a:ext uri="{FF2B5EF4-FFF2-40B4-BE49-F238E27FC236}">
                <a16:creationId xmlns:a16="http://schemas.microsoft.com/office/drawing/2014/main" id="{F15C15C3-5640-DDDA-9807-954C2C8F236E}"/>
              </a:ext>
            </a:extLst>
          </p:cNvPr>
          <p:cNvSpPr txBox="1">
            <a:spLocks/>
          </p:cNvSpPr>
          <p:nvPr/>
        </p:nvSpPr>
        <p:spPr>
          <a:xfrm>
            <a:off x="195900" y="1119465"/>
            <a:ext cx="5820874" cy="339879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PH">
              <a:latin typeface="Open Sans"/>
              <a:ea typeface="Open Sans"/>
              <a:cs typeface="Open Sans"/>
            </a:endParaRPr>
          </a:p>
          <a:p>
            <a:pPr marL="285750" indent="-285750" algn="just">
              <a:buFont typeface="Arial" panose="020B0604020202020204" pitchFamily="34" charset="0"/>
              <a:buChar char="•"/>
            </a:pPr>
            <a:r>
              <a:rPr lang="en-PH">
                <a:latin typeface="Open Sans"/>
                <a:ea typeface="Open Sans"/>
                <a:cs typeface="Open Sans"/>
              </a:rPr>
              <a:t>Defined as article headline designed to entice users to engage with it to generate revenue through engagement with the site it is hosted on. (Mahtab et al., 2022).</a:t>
            </a:r>
          </a:p>
          <a:p>
            <a:pPr marL="285750" indent="-285750" algn="just">
              <a:buFont typeface="Arial" panose="020B0604020202020204" pitchFamily="34" charset="0"/>
              <a:buChar char="•"/>
            </a:pPr>
            <a:endParaRPr lang="en-PH">
              <a:latin typeface="Open Sans"/>
              <a:ea typeface="Open Sans"/>
              <a:cs typeface="Open Sans"/>
            </a:endParaRPr>
          </a:p>
          <a:p>
            <a:pPr marL="285750" lvl="2" indent="-285750" algn="just">
              <a:buFont typeface="Arial" panose="020B0604020202020204" pitchFamily="34" charset="0"/>
              <a:buChar char="•"/>
            </a:pPr>
            <a:r>
              <a:rPr lang="en-PH">
                <a:latin typeface="Open Sans"/>
                <a:ea typeface="Open Sans"/>
                <a:cs typeface="Open Sans"/>
              </a:rPr>
              <a:t>The contents of the article are often dubious, often containing unverified or false information (</a:t>
            </a:r>
            <a:r>
              <a:rPr lang="en-PH" err="1">
                <a:latin typeface="Open Sans"/>
                <a:ea typeface="Open Sans"/>
                <a:cs typeface="Open Sans"/>
              </a:rPr>
              <a:t>Pengnate</a:t>
            </a:r>
            <a:r>
              <a:rPr lang="en-PH">
                <a:latin typeface="Open Sans"/>
                <a:ea typeface="Open Sans"/>
                <a:cs typeface="Open Sans"/>
              </a:rPr>
              <a:t> et al., 2021).</a:t>
            </a:r>
          </a:p>
          <a:p>
            <a:pPr marL="285750" lvl="2" indent="-285750" algn="just">
              <a:buFont typeface="Arial" panose="020B0604020202020204" pitchFamily="34" charset="0"/>
              <a:buChar char="•"/>
            </a:pPr>
            <a:endParaRPr lang="en-PH">
              <a:latin typeface="Open Sans"/>
              <a:ea typeface="Open Sans"/>
              <a:cs typeface="Open Sans"/>
            </a:endParaRPr>
          </a:p>
          <a:p>
            <a:pPr marL="285750" lvl="2" indent="-285750" algn="just">
              <a:buFont typeface="Arial,Sans-Serif" panose="020B0604020202020204" pitchFamily="34" charset="0"/>
              <a:buChar char="•"/>
            </a:pPr>
            <a:r>
              <a:rPr lang="en-PH">
                <a:latin typeface="Open Sans"/>
                <a:ea typeface="Open Sans"/>
              </a:rPr>
              <a:t>In 2017, it was reported that 39.96% of unreliable media make use of clickbait titles and comprise of 33.54% of all mainstream media</a:t>
            </a:r>
            <a:r>
              <a:rPr lang="en-PH">
                <a:ea typeface="Open Sans"/>
              </a:rPr>
              <a:t> (</a:t>
            </a:r>
            <a:r>
              <a:rPr lang="en-PH" err="1">
                <a:ea typeface="Open Sans"/>
              </a:rPr>
              <a:t>Pengnate</a:t>
            </a:r>
            <a:r>
              <a:rPr lang="en-PH">
                <a:ea typeface="Open Sans"/>
              </a:rPr>
              <a:t> et al, 2021)</a:t>
            </a:r>
            <a:endParaRPr lang="en-US">
              <a:ea typeface="Open Sans"/>
            </a:endParaRPr>
          </a:p>
          <a:p>
            <a:pPr marL="285750" lvl="2" indent="-285750" algn="just">
              <a:buFont typeface="Arial" panose="020B0604020202020204" pitchFamily="34" charset="0"/>
              <a:buChar char="•"/>
            </a:pPr>
            <a:endParaRPr lang="en-PH">
              <a:latin typeface="Open Sans"/>
              <a:ea typeface="Open Sans"/>
              <a:cs typeface="Open Sans"/>
            </a:endParaRPr>
          </a:p>
          <a:p>
            <a:pPr marL="285750" lvl="2" indent="-285750" algn="just">
              <a:buFont typeface="Arial" panose="020B0604020202020204" pitchFamily="34" charset="0"/>
              <a:buChar char="•"/>
            </a:pPr>
            <a:endParaRPr lang="en-PH">
              <a:latin typeface="Open Sans"/>
              <a:ea typeface="Open Sans"/>
              <a:cs typeface="Open Sans"/>
            </a:endParaRPr>
          </a:p>
          <a:p>
            <a:pPr marL="285750" lvl="2" indent="-285750" algn="just">
              <a:buFont typeface="Arial" panose="020B0604020202020204" pitchFamily="34" charset="0"/>
              <a:buChar char="•"/>
            </a:pPr>
            <a:endParaRPr lang="en-PH">
              <a:latin typeface="Open Sans"/>
              <a:ea typeface="Open Sans"/>
              <a:cs typeface="Open Sans"/>
            </a:endParaRPr>
          </a:p>
          <a:p>
            <a:pPr marL="285750" indent="-285750" algn="just">
              <a:buFont typeface="Arial" panose="020B0604020202020204" pitchFamily="34" charset="0"/>
              <a:buChar char="•"/>
            </a:pPr>
            <a:endParaRPr lang="en-PH" sz="1600">
              <a:latin typeface="Open Sans"/>
              <a:ea typeface="Open Sans"/>
              <a:cs typeface="Open Sans"/>
            </a:endParaRPr>
          </a:p>
        </p:txBody>
      </p:sp>
      <p:pic>
        <p:nvPicPr>
          <p:cNvPr id="5" name="Picture 4" descr="A mouse cursor and a fishing hook&#10;&#10;Description automatically generated">
            <a:extLst>
              <a:ext uri="{FF2B5EF4-FFF2-40B4-BE49-F238E27FC236}">
                <a16:creationId xmlns:a16="http://schemas.microsoft.com/office/drawing/2014/main" id="{19AF86E3-11FC-FC71-7BA0-4B66EA204B06}"/>
              </a:ext>
            </a:extLst>
          </p:cNvPr>
          <p:cNvPicPr>
            <a:picLocks noChangeAspect="1"/>
          </p:cNvPicPr>
          <p:nvPr/>
        </p:nvPicPr>
        <p:blipFill>
          <a:blip r:embed="rId5"/>
          <a:stretch>
            <a:fillRect/>
          </a:stretch>
        </p:blipFill>
        <p:spPr>
          <a:xfrm>
            <a:off x="6273560" y="2522697"/>
            <a:ext cx="2743200" cy="1952786"/>
          </a:xfrm>
          <a:prstGeom prst="rect">
            <a:avLst/>
          </a:prstGeom>
        </p:spPr>
      </p:pic>
      <p:pic>
        <p:nvPicPr>
          <p:cNvPr id="7" name="Graphic 6" descr="Megaphone1 with solid fill">
            <a:extLst>
              <a:ext uri="{FF2B5EF4-FFF2-40B4-BE49-F238E27FC236}">
                <a16:creationId xmlns:a16="http://schemas.microsoft.com/office/drawing/2014/main" id="{DC11346D-3B5C-B7E5-E13E-A3B8F1737A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1404" y="1284257"/>
            <a:ext cx="1140843" cy="1151626"/>
          </a:xfrm>
          <a:prstGeom prst="rect">
            <a:avLst/>
          </a:prstGeom>
        </p:spPr>
      </p:pic>
      <p:pic>
        <p:nvPicPr>
          <p:cNvPr id="8" name="Graphic 7" descr="Newspaper with solid fill">
            <a:extLst>
              <a:ext uri="{FF2B5EF4-FFF2-40B4-BE49-F238E27FC236}">
                <a16:creationId xmlns:a16="http://schemas.microsoft.com/office/drawing/2014/main" id="{AE982368-E545-EF0B-8B40-C99D098120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03621" y="949985"/>
            <a:ext cx="1410418" cy="1399635"/>
          </a:xfrm>
          <a:prstGeom prst="rect">
            <a:avLst/>
          </a:prstGeom>
        </p:spPr>
      </p:pic>
      <p:sp>
        <p:nvSpPr>
          <p:cNvPr id="9" name="Google Shape;197;p33">
            <a:extLst>
              <a:ext uri="{FF2B5EF4-FFF2-40B4-BE49-F238E27FC236}">
                <a16:creationId xmlns:a16="http://schemas.microsoft.com/office/drawing/2014/main" id="{3F49562B-3D3C-1112-9524-5B9DD0F06D5C}"/>
              </a:ext>
            </a:extLst>
          </p:cNvPr>
          <p:cNvSpPr txBox="1">
            <a:spLocks/>
          </p:cNvSpPr>
          <p:nvPr/>
        </p:nvSpPr>
        <p:spPr>
          <a:xfrm>
            <a:off x="308361" y="903367"/>
            <a:ext cx="1731491" cy="4229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400" b="1">
                <a:solidFill>
                  <a:schemeClr val="tx2"/>
                </a:solidFill>
                <a:latin typeface="Open Sans" panose="020B0606030504020204" pitchFamily="34" charset="0"/>
                <a:ea typeface="Open Sans" panose="020B0606030504020204" pitchFamily="34" charset="0"/>
                <a:cs typeface="Open Sans" panose="020B0606030504020204" pitchFamily="34" charset="0"/>
              </a:rPr>
              <a:t>Clickbait</a:t>
            </a:r>
            <a:endParaRPr lang="en-PH" sz="240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9" descr="A close up of a logo&#10;&#10;Description automatically generated"/>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A434DBF-578D-8DAC-1E89-EA443AE4DFB3}"/>
              </a:ext>
            </a:extLst>
          </p:cNvPr>
          <p:cNvSpPr txBox="1"/>
          <p:nvPr/>
        </p:nvSpPr>
        <p:spPr>
          <a:xfrm>
            <a:off x="743948" y="-25130"/>
            <a:ext cx="7656102"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Methodology — </a:t>
            </a:r>
            <a:r>
              <a:rPr lang="en-US" sz="2400" b="1" err="1">
                <a:solidFill>
                  <a:schemeClr val="bg1"/>
                </a:solidFill>
                <a:latin typeface="Open Sans" panose="020B0606030504020204" pitchFamily="34" charset="0"/>
                <a:ea typeface="Open Sans" panose="020B0606030504020204" pitchFamily="34" charset="0"/>
                <a:cs typeface="Open Sans" panose="020B0606030504020204" pitchFamily="34" charset="0"/>
              </a:rPr>
              <a:t>BiGRU</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 (Feature Extraction)</a:t>
            </a:r>
          </a:p>
        </p:txBody>
      </p:sp>
      <p:sp>
        <p:nvSpPr>
          <p:cNvPr id="5" name="Rectangle 4">
            <a:extLst>
              <a:ext uri="{FF2B5EF4-FFF2-40B4-BE49-F238E27FC236}">
                <a16:creationId xmlns:a16="http://schemas.microsoft.com/office/drawing/2014/main" id="{C60C361B-E2A7-B5CB-425D-9CED9A7EC83F}"/>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942AAAEA-DEC3-7B64-0A89-06BA56DE5121}"/>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sp>
        <p:nvSpPr>
          <p:cNvPr id="7" name="Google Shape;197;p33">
            <a:extLst>
              <a:ext uri="{FF2B5EF4-FFF2-40B4-BE49-F238E27FC236}">
                <a16:creationId xmlns:a16="http://schemas.microsoft.com/office/drawing/2014/main" id="{D820305C-1257-986F-6DF5-CCAB64748C96}"/>
              </a:ext>
            </a:extLst>
          </p:cNvPr>
          <p:cNvSpPr txBox="1">
            <a:spLocks/>
          </p:cNvSpPr>
          <p:nvPr/>
        </p:nvSpPr>
        <p:spPr>
          <a:xfrm>
            <a:off x="183799" y="844566"/>
            <a:ext cx="4233343" cy="4229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PH" sz="2000" b="1">
                <a:solidFill>
                  <a:schemeClr val="tx2"/>
                </a:solidFill>
                <a:latin typeface="Open Sans" panose="020B0606030504020204" pitchFamily="34" charset="0"/>
                <a:ea typeface="Open Sans" panose="020B0606030504020204" pitchFamily="34" charset="0"/>
                <a:cs typeface="Open Sans" panose="020B0606030504020204" pitchFamily="34" charset="0"/>
              </a:rPr>
              <a:t>Bidirectional Gated Recurrent Unit (</a:t>
            </a:r>
            <a:r>
              <a:rPr lang="en-PH" sz="2000" b="1" err="1">
                <a:solidFill>
                  <a:schemeClr val="tx2"/>
                </a:solidFill>
                <a:latin typeface="Open Sans" panose="020B0606030504020204" pitchFamily="34" charset="0"/>
                <a:ea typeface="Open Sans" panose="020B0606030504020204" pitchFamily="34" charset="0"/>
                <a:cs typeface="Open Sans" panose="020B0606030504020204" pitchFamily="34" charset="0"/>
              </a:rPr>
              <a:t>BiGRU</a:t>
            </a:r>
            <a:r>
              <a:rPr lang="en-PH" sz="2000" b="1">
                <a:solidFill>
                  <a:schemeClr val="tx2"/>
                </a:solidFill>
                <a:latin typeface="Open Sans" panose="020B0606030504020204" pitchFamily="34" charset="0"/>
                <a:ea typeface="Open Sans" panose="020B0606030504020204" pitchFamily="34" charset="0"/>
                <a:cs typeface="Open Sans" panose="020B0606030504020204" pitchFamily="34" charset="0"/>
              </a:rPr>
              <a:t>)</a:t>
            </a:r>
            <a:endParaRPr lang="en-PH" sz="2000">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descr="A diagram of a computer&#10;&#10;Description automatically generated">
            <a:extLst>
              <a:ext uri="{FF2B5EF4-FFF2-40B4-BE49-F238E27FC236}">
                <a16:creationId xmlns:a16="http://schemas.microsoft.com/office/drawing/2014/main" id="{FED62D99-3194-032A-4D3F-24743E3AAC4A}"/>
              </a:ext>
            </a:extLst>
          </p:cNvPr>
          <p:cNvPicPr>
            <a:picLocks noChangeAspect="1"/>
          </p:cNvPicPr>
          <p:nvPr/>
        </p:nvPicPr>
        <p:blipFill>
          <a:blip r:embed="rId5"/>
          <a:stretch>
            <a:fillRect/>
          </a:stretch>
        </p:blipFill>
        <p:spPr>
          <a:xfrm>
            <a:off x="5449889" y="708170"/>
            <a:ext cx="3368725" cy="2157714"/>
          </a:xfrm>
          <a:prstGeom prst="rect">
            <a:avLst/>
          </a:prstGeom>
        </p:spPr>
      </p:pic>
      <p:pic>
        <p:nvPicPr>
          <p:cNvPr id="10" name="Picture 9" descr="A black background with white circles&#10;&#10;Description automatically generated">
            <a:extLst>
              <a:ext uri="{FF2B5EF4-FFF2-40B4-BE49-F238E27FC236}">
                <a16:creationId xmlns:a16="http://schemas.microsoft.com/office/drawing/2014/main" id="{01CCAC6F-02B8-8395-2D61-D9036D0C4E4F}"/>
              </a:ext>
            </a:extLst>
          </p:cNvPr>
          <p:cNvPicPr>
            <a:picLocks noChangeAspect="1"/>
          </p:cNvPicPr>
          <p:nvPr/>
        </p:nvPicPr>
        <p:blipFill>
          <a:blip r:embed="rId6"/>
          <a:stretch>
            <a:fillRect/>
          </a:stretch>
        </p:blipFill>
        <p:spPr>
          <a:xfrm>
            <a:off x="4556411" y="2865884"/>
            <a:ext cx="4596776" cy="1521525"/>
          </a:xfrm>
          <a:prstGeom prst="rect">
            <a:avLst/>
          </a:prstGeom>
        </p:spPr>
      </p:pic>
      <p:sp>
        <p:nvSpPr>
          <p:cNvPr id="11" name="TextBox 10">
            <a:extLst>
              <a:ext uri="{FF2B5EF4-FFF2-40B4-BE49-F238E27FC236}">
                <a16:creationId xmlns:a16="http://schemas.microsoft.com/office/drawing/2014/main" id="{6074988F-C336-9733-B46A-66D23CA81D60}"/>
              </a:ext>
            </a:extLst>
          </p:cNvPr>
          <p:cNvSpPr txBox="1"/>
          <p:nvPr/>
        </p:nvSpPr>
        <p:spPr>
          <a:xfrm>
            <a:off x="183799" y="1488118"/>
            <a:ext cx="468014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PH">
                <a:latin typeface="+mn-lt"/>
              </a:rPr>
              <a:t>RNNs are often used in NLP applications.</a:t>
            </a:r>
          </a:p>
          <a:p>
            <a:pPr marL="285750" indent="-285750" algn="just">
              <a:buChar char="•"/>
            </a:pPr>
            <a:endParaRPr lang="en-PH">
              <a:latin typeface="+mn-lt"/>
            </a:endParaRPr>
          </a:p>
          <a:p>
            <a:pPr marL="285750" indent="-285750" algn="just">
              <a:buChar char="•"/>
            </a:pPr>
            <a:r>
              <a:rPr lang="en-PH">
                <a:latin typeface="+mn-lt"/>
              </a:rPr>
              <a:t>GRU is a type of RNN architecture that solves the problem of vanishing gradients in RNN.</a:t>
            </a:r>
          </a:p>
          <a:p>
            <a:pPr marL="285750" indent="-285750" algn="just">
              <a:buChar char="•"/>
            </a:pPr>
            <a:endParaRPr lang="en-PH">
              <a:latin typeface="+mn-lt"/>
            </a:endParaRPr>
          </a:p>
          <a:p>
            <a:pPr marL="285750" indent="-285750" algn="just">
              <a:buChar char="•"/>
            </a:pPr>
            <a:r>
              <a:rPr lang="en-PH">
                <a:latin typeface="+mn-lt"/>
              </a:rPr>
              <a:t>Similar to LSTM, except simpler and less computationally expensive to implement. Has similar performance to LSTM.</a:t>
            </a:r>
          </a:p>
          <a:p>
            <a:pPr marL="285750" indent="-285750" algn="just">
              <a:buChar char="•"/>
            </a:pPr>
            <a:endParaRPr lang="en-PH">
              <a:latin typeface="+mn-lt"/>
            </a:endParaRPr>
          </a:p>
          <a:p>
            <a:pPr marL="285750" indent="-285750" algn="just">
              <a:buChar char="•"/>
            </a:pPr>
            <a:r>
              <a:rPr lang="en-PH">
                <a:latin typeface="+mn-lt"/>
              </a:rPr>
              <a:t>Bidirectional.</a:t>
            </a:r>
          </a:p>
        </p:txBody>
      </p:sp>
    </p:spTree>
    <p:extLst>
      <p:ext uri="{BB962C8B-B14F-4D97-AF65-F5344CB8AC3E}">
        <p14:creationId xmlns:p14="http://schemas.microsoft.com/office/powerpoint/2010/main" val="11925470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BFE66461-354E-4BBA-F090-2A074E554D5D}"/>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9B53AD2F-5B54-D75B-0AE0-008EF82F2D2B}"/>
              </a:ext>
            </a:extLst>
          </p:cNvPr>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a:extLst>
              <a:ext uri="{FF2B5EF4-FFF2-40B4-BE49-F238E27FC236}">
                <a16:creationId xmlns:a16="http://schemas.microsoft.com/office/drawing/2014/main" id="{9801EBCB-E14A-FA2B-7824-A813D15A691A}"/>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0283808C-F594-7A93-C3B3-BC96B0F1694C}"/>
              </a:ext>
            </a:extLst>
          </p:cNvPr>
          <p:cNvSpPr txBox="1"/>
          <p:nvPr/>
        </p:nvSpPr>
        <p:spPr>
          <a:xfrm>
            <a:off x="743948" y="-25130"/>
            <a:ext cx="7656102"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dirty="0">
                <a:solidFill>
                  <a:srgbClr val="FFB526"/>
                </a:solidFill>
                <a:latin typeface="Open Sans" panose="020B0606030504020204" pitchFamily="34" charset="0"/>
                <a:ea typeface="Open Sans" panose="020B0606030504020204" pitchFamily="34" charset="0"/>
                <a:cs typeface="Open Sans" panose="020B0606030504020204" pitchFamily="34" charset="0"/>
              </a:rPr>
              <a:t>Methodology —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Model Diagram</a:t>
            </a:r>
          </a:p>
        </p:txBody>
      </p:sp>
      <p:sp>
        <p:nvSpPr>
          <p:cNvPr id="5" name="Rectangle 4">
            <a:extLst>
              <a:ext uri="{FF2B5EF4-FFF2-40B4-BE49-F238E27FC236}">
                <a16:creationId xmlns:a16="http://schemas.microsoft.com/office/drawing/2014/main" id="{54D6DF64-2CB0-31F7-6357-973E5ACC767D}"/>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1D05BB98-EA96-5D87-EB28-6FD1A380D4EA}"/>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pic>
        <p:nvPicPr>
          <p:cNvPr id="11" name="Picture 10">
            <a:extLst>
              <a:ext uri="{FF2B5EF4-FFF2-40B4-BE49-F238E27FC236}">
                <a16:creationId xmlns:a16="http://schemas.microsoft.com/office/drawing/2014/main" id="{367B76E9-0BE5-B8DB-D243-356CF6C7F807}"/>
              </a:ext>
            </a:extLst>
          </p:cNvPr>
          <p:cNvPicPr>
            <a:picLocks noChangeAspect="1"/>
          </p:cNvPicPr>
          <p:nvPr/>
        </p:nvPicPr>
        <p:blipFill>
          <a:blip r:embed="rId5"/>
          <a:stretch>
            <a:fillRect/>
          </a:stretch>
        </p:blipFill>
        <p:spPr>
          <a:xfrm>
            <a:off x="1881519" y="677522"/>
            <a:ext cx="5334536" cy="3788456"/>
          </a:xfrm>
          <a:prstGeom prst="rect">
            <a:avLst/>
          </a:prstGeom>
        </p:spPr>
      </p:pic>
    </p:spTree>
    <p:extLst>
      <p:ext uri="{BB962C8B-B14F-4D97-AF65-F5344CB8AC3E}">
        <p14:creationId xmlns:p14="http://schemas.microsoft.com/office/powerpoint/2010/main" val="2635518971"/>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2DBCAEA6-81F8-09A6-3F7B-724DE400848A}"/>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E0855CA9-0D96-6E7F-AA75-DE6E16AB031B}"/>
              </a:ext>
            </a:extLst>
          </p:cNvPr>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a:extLst>
              <a:ext uri="{FF2B5EF4-FFF2-40B4-BE49-F238E27FC236}">
                <a16:creationId xmlns:a16="http://schemas.microsoft.com/office/drawing/2014/main" id="{DC3C5458-174F-38E6-6421-821D3367C967}"/>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32CAAECA-F4FF-CC31-4EBD-2A8533E0E22A}"/>
              </a:ext>
            </a:extLst>
          </p:cNvPr>
          <p:cNvSpPr txBox="1"/>
          <p:nvPr/>
        </p:nvSpPr>
        <p:spPr>
          <a:xfrm>
            <a:off x="596261" y="-25130"/>
            <a:ext cx="7951478"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dirty="0">
                <a:solidFill>
                  <a:srgbClr val="FFB526"/>
                </a:solidFill>
                <a:latin typeface="Open Sans" panose="020B0606030504020204" pitchFamily="34" charset="0"/>
                <a:ea typeface="Open Sans" panose="020B0606030504020204" pitchFamily="34" charset="0"/>
                <a:cs typeface="Open Sans" panose="020B0606030504020204" pitchFamily="34" charset="0"/>
              </a:rPr>
              <a:t>Methodology —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Model Diagram (w/ Sample Input)</a:t>
            </a:r>
          </a:p>
        </p:txBody>
      </p:sp>
      <p:sp>
        <p:nvSpPr>
          <p:cNvPr id="5" name="Rectangle 4">
            <a:extLst>
              <a:ext uri="{FF2B5EF4-FFF2-40B4-BE49-F238E27FC236}">
                <a16:creationId xmlns:a16="http://schemas.microsoft.com/office/drawing/2014/main" id="{C408C78F-2C1E-BBE1-DC71-6A5B8B66D2E0}"/>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8FE46073-3A99-45B1-F395-B90F2372ADB6}"/>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C787D5EC-E120-7274-F141-6F282261AE80}"/>
              </a:ext>
            </a:extLst>
          </p:cNvPr>
          <p:cNvPicPr>
            <a:picLocks noChangeAspect="1"/>
          </p:cNvPicPr>
          <p:nvPr/>
        </p:nvPicPr>
        <p:blipFill>
          <a:blip r:embed="rId5"/>
          <a:stretch>
            <a:fillRect/>
          </a:stretch>
        </p:blipFill>
        <p:spPr>
          <a:xfrm>
            <a:off x="2012620" y="593881"/>
            <a:ext cx="4652129" cy="4014019"/>
          </a:xfrm>
          <a:prstGeom prst="rect">
            <a:avLst/>
          </a:prstGeom>
        </p:spPr>
      </p:pic>
    </p:spTree>
    <p:extLst>
      <p:ext uri="{BB962C8B-B14F-4D97-AF65-F5344CB8AC3E}">
        <p14:creationId xmlns:p14="http://schemas.microsoft.com/office/powerpoint/2010/main" val="1571643770"/>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9" descr="A close up of a logo&#10;&#10;Description automatically generated"/>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A434DBF-578D-8DAC-1E89-EA443AE4DFB3}"/>
              </a:ext>
            </a:extLst>
          </p:cNvPr>
          <p:cNvSpPr txBox="1"/>
          <p:nvPr/>
        </p:nvSpPr>
        <p:spPr>
          <a:xfrm>
            <a:off x="743948" y="-25130"/>
            <a:ext cx="7656102"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Methodology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Evaluation Metrics</a:t>
            </a:r>
          </a:p>
        </p:txBody>
      </p:sp>
      <p:sp>
        <p:nvSpPr>
          <p:cNvPr id="5" name="Rectangle 4">
            <a:extLst>
              <a:ext uri="{FF2B5EF4-FFF2-40B4-BE49-F238E27FC236}">
                <a16:creationId xmlns:a16="http://schemas.microsoft.com/office/drawing/2014/main" id="{C60C361B-E2A7-B5CB-425D-9CED9A7EC83F}"/>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942AAAEA-DEC3-7B64-0A89-06BA56DE5121}"/>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sp>
        <p:nvSpPr>
          <p:cNvPr id="7" name="Google Shape;197;p33">
            <a:extLst>
              <a:ext uri="{FF2B5EF4-FFF2-40B4-BE49-F238E27FC236}">
                <a16:creationId xmlns:a16="http://schemas.microsoft.com/office/drawing/2014/main" id="{D820305C-1257-986F-6DF5-CCAB64748C96}"/>
              </a:ext>
            </a:extLst>
          </p:cNvPr>
          <p:cNvSpPr txBox="1">
            <a:spLocks/>
          </p:cNvSpPr>
          <p:nvPr/>
        </p:nvSpPr>
        <p:spPr>
          <a:xfrm>
            <a:off x="-551271" y="756513"/>
            <a:ext cx="6574907" cy="4229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400" b="1">
                <a:solidFill>
                  <a:schemeClr val="tx2"/>
                </a:solidFill>
                <a:latin typeface="Open Sans"/>
                <a:ea typeface="Open Sans"/>
                <a:cs typeface="Open Sans"/>
              </a:rPr>
              <a:t>Evaluation Metrics – Accuracy</a:t>
            </a:r>
            <a:endParaRPr lang="en-PH" sz="2400" b="1">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858ADAA6-685E-250D-47B5-508F052E1C9A}"/>
              </a:ext>
            </a:extLst>
          </p:cNvPr>
          <p:cNvSpPr txBox="1"/>
          <p:nvPr/>
        </p:nvSpPr>
        <p:spPr>
          <a:xfrm>
            <a:off x="4273090" y="1239839"/>
            <a:ext cx="4580218"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Accuracy is a metric that measures how often a machine learning model correctly predicts the outcome of a given prediction task. </a:t>
            </a:r>
          </a:p>
          <a:p>
            <a:endParaRPr lang="en-US"/>
          </a:p>
          <a:p>
            <a:r>
              <a:rPr lang="en-US"/>
              <a:t>The Accuracy score is calculated by dividing the number of correct predictions by the total prediction number. It can also be calculated in in terms of positives and negatives.</a:t>
            </a:r>
          </a:p>
          <a:p>
            <a:endParaRPr lang="en-US"/>
          </a:p>
          <a:p>
            <a:r>
              <a:rPr lang="en-US"/>
              <a:t>A high Accuracy score indicates that the classifier is good at predicting which instances are positive. If a accuracy score 100%, then you have high and perfect accuracy model. Lower means it has problems predicting.</a:t>
            </a:r>
          </a:p>
          <a:p>
            <a:endParaRPr lang="en-US"/>
          </a:p>
        </p:txBody>
      </p:sp>
      <p:pic>
        <p:nvPicPr>
          <p:cNvPr id="3" name="Picture 2" descr="A black line with text&#10;&#10;Description automatically generated">
            <a:extLst>
              <a:ext uri="{FF2B5EF4-FFF2-40B4-BE49-F238E27FC236}">
                <a16:creationId xmlns:a16="http://schemas.microsoft.com/office/drawing/2014/main" id="{E0B11B2E-137C-5489-5867-932350399DA0}"/>
              </a:ext>
            </a:extLst>
          </p:cNvPr>
          <p:cNvPicPr>
            <a:picLocks noChangeAspect="1"/>
          </p:cNvPicPr>
          <p:nvPr/>
        </p:nvPicPr>
        <p:blipFill>
          <a:blip r:embed="rId5"/>
          <a:stretch>
            <a:fillRect/>
          </a:stretch>
        </p:blipFill>
        <p:spPr>
          <a:xfrm>
            <a:off x="621130" y="2557540"/>
            <a:ext cx="3074067" cy="855589"/>
          </a:xfrm>
          <a:prstGeom prst="rect">
            <a:avLst/>
          </a:prstGeom>
        </p:spPr>
      </p:pic>
      <p:pic>
        <p:nvPicPr>
          <p:cNvPr id="8" name="Picture 7" descr="A black text on a white background&#10;&#10;Description automatically generated">
            <a:extLst>
              <a:ext uri="{FF2B5EF4-FFF2-40B4-BE49-F238E27FC236}">
                <a16:creationId xmlns:a16="http://schemas.microsoft.com/office/drawing/2014/main" id="{A4F09512-EAEA-32DE-F3E8-AEE518B792EC}"/>
              </a:ext>
            </a:extLst>
          </p:cNvPr>
          <p:cNvPicPr>
            <a:picLocks noChangeAspect="1"/>
          </p:cNvPicPr>
          <p:nvPr/>
        </p:nvPicPr>
        <p:blipFill>
          <a:blip r:embed="rId6"/>
          <a:stretch>
            <a:fillRect/>
          </a:stretch>
        </p:blipFill>
        <p:spPr>
          <a:xfrm>
            <a:off x="177466" y="1594357"/>
            <a:ext cx="3871160" cy="744106"/>
          </a:xfrm>
          <a:prstGeom prst="rect">
            <a:avLst/>
          </a:prstGeom>
        </p:spPr>
      </p:pic>
    </p:spTree>
    <p:extLst>
      <p:ext uri="{BB962C8B-B14F-4D97-AF65-F5344CB8AC3E}">
        <p14:creationId xmlns:p14="http://schemas.microsoft.com/office/powerpoint/2010/main" val="24608416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9" descr="A close up of a logo&#10;&#10;Description automatically generated"/>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A434DBF-578D-8DAC-1E89-EA443AE4DFB3}"/>
              </a:ext>
            </a:extLst>
          </p:cNvPr>
          <p:cNvSpPr txBox="1"/>
          <p:nvPr/>
        </p:nvSpPr>
        <p:spPr>
          <a:xfrm>
            <a:off x="743948" y="-25130"/>
            <a:ext cx="7656102"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Methodology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Evaluation Metrics</a:t>
            </a:r>
          </a:p>
        </p:txBody>
      </p:sp>
      <p:sp>
        <p:nvSpPr>
          <p:cNvPr id="5" name="Rectangle 4">
            <a:extLst>
              <a:ext uri="{FF2B5EF4-FFF2-40B4-BE49-F238E27FC236}">
                <a16:creationId xmlns:a16="http://schemas.microsoft.com/office/drawing/2014/main" id="{C60C361B-E2A7-B5CB-425D-9CED9A7EC83F}"/>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942AAAEA-DEC3-7B64-0A89-06BA56DE5121}"/>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sp>
        <p:nvSpPr>
          <p:cNvPr id="7" name="Google Shape;197;p33">
            <a:extLst>
              <a:ext uri="{FF2B5EF4-FFF2-40B4-BE49-F238E27FC236}">
                <a16:creationId xmlns:a16="http://schemas.microsoft.com/office/drawing/2014/main" id="{D820305C-1257-986F-6DF5-CCAB64748C96}"/>
              </a:ext>
            </a:extLst>
          </p:cNvPr>
          <p:cNvSpPr txBox="1">
            <a:spLocks/>
          </p:cNvSpPr>
          <p:nvPr/>
        </p:nvSpPr>
        <p:spPr>
          <a:xfrm>
            <a:off x="-551271" y="756513"/>
            <a:ext cx="6574907" cy="4229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400" b="1">
                <a:solidFill>
                  <a:schemeClr val="tx2"/>
                </a:solidFill>
                <a:latin typeface="Open Sans"/>
                <a:ea typeface="Open Sans"/>
                <a:cs typeface="Open Sans"/>
              </a:rPr>
              <a:t>Evaluation Metrics – Precision</a:t>
            </a:r>
            <a:endParaRPr lang="en-PH" sz="2400" b="1">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858ADAA6-685E-250D-47B5-508F052E1C9A}"/>
              </a:ext>
            </a:extLst>
          </p:cNvPr>
          <p:cNvSpPr txBox="1"/>
          <p:nvPr/>
        </p:nvSpPr>
        <p:spPr>
          <a:xfrm>
            <a:off x="4273090" y="1239839"/>
            <a:ext cx="4580218"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Precision in machine learning is a metric used to evaluate the performance of a classifier. It is measured as  how many of the positive predictions are actually correct. </a:t>
            </a:r>
          </a:p>
          <a:p>
            <a:endParaRPr lang="en-US"/>
          </a:p>
          <a:p>
            <a:r>
              <a:rPr lang="en-US"/>
              <a:t>Precision is calculated by dividing the total number of positive predictions or the number of true positives plus the number of false positives by the number of true positives.</a:t>
            </a:r>
            <a:br>
              <a:rPr lang="en-US"/>
            </a:br>
            <a:endParaRPr lang="en-US"/>
          </a:p>
          <a:p>
            <a:r>
              <a:rPr lang="en-US"/>
              <a:t>A high precision score indicates that the classifier is good at predicting which instances are positive. A low precision score indicates that the classifier is predicting too many false positives.</a:t>
            </a:r>
          </a:p>
        </p:txBody>
      </p:sp>
      <p:pic>
        <p:nvPicPr>
          <p:cNvPr id="4" name="Picture 3">
            <a:extLst>
              <a:ext uri="{FF2B5EF4-FFF2-40B4-BE49-F238E27FC236}">
                <a16:creationId xmlns:a16="http://schemas.microsoft.com/office/drawing/2014/main" id="{727E0357-07ED-4A7C-E00C-0F8BC6F83B0A}"/>
              </a:ext>
            </a:extLst>
          </p:cNvPr>
          <p:cNvPicPr>
            <a:picLocks noChangeAspect="1"/>
          </p:cNvPicPr>
          <p:nvPr/>
        </p:nvPicPr>
        <p:blipFill>
          <a:blip r:embed="rId5"/>
          <a:stretch>
            <a:fillRect/>
          </a:stretch>
        </p:blipFill>
        <p:spPr>
          <a:xfrm>
            <a:off x="387124" y="2172368"/>
            <a:ext cx="3443238" cy="1007556"/>
          </a:xfrm>
          <a:prstGeom prst="rect">
            <a:avLst/>
          </a:prstGeom>
        </p:spPr>
      </p:pic>
    </p:spTree>
    <p:extLst>
      <p:ext uri="{BB962C8B-B14F-4D97-AF65-F5344CB8AC3E}">
        <p14:creationId xmlns:p14="http://schemas.microsoft.com/office/powerpoint/2010/main" val="31813464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9" descr="A close up of a logo&#10;&#10;Description automatically generated"/>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A434DBF-578D-8DAC-1E89-EA443AE4DFB3}"/>
              </a:ext>
            </a:extLst>
          </p:cNvPr>
          <p:cNvSpPr txBox="1"/>
          <p:nvPr/>
        </p:nvSpPr>
        <p:spPr>
          <a:xfrm>
            <a:off x="743948" y="-25130"/>
            <a:ext cx="7656102"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Methodology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Evaluation Metrics</a:t>
            </a:r>
          </a:p>
        </p:txBody>
      </p:sp>
      <p:sp>
        <p:nvSpPr>
          <p:cNvPr id="5" name="Rectangle 4">
            <a:extLst>
              <a:ext uri="{FF2B5EF4-FFF2-40B4-BE49-F238E27FC236}">
                <a16:creationId xmlns:a16="http://schemas.microsoft.com/office/drawing/2014/main" id="{C60C361B-E2A7-B5CB-425D-9CED9A7EC83F}"/>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942AAAEA-DEC3-7B64-0A89-06BA56DE5121}"/>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sp>
        <p:nvSpPr>
          <p:cNvPr id="7" name="Google Shape;197;p33">
            <a:extLst>
              <a:ext uri="{FF2B5EF4-FFF2-40B4-BE49-F238E27FC236}">
                <a16:creationId xmlns:a16="http://schemas.microsoft.com/office/drawing/2014/main" id="{D820305C-1257-986F-6DF5-CCAB64748C96}"/>
              </a:ext>
            </a:extLst>
          </p:cNvPr>
          <p:cNvSpPr txBox="1">
            <a:spLocks/>
          </p:cNvSpPr>
          <p:nvPr/>
        </p:nvSpPr>
        <p:spPr>
          <a:xfrm>
            <a:off x="-551271" y="756513"/>
            <a:ext cx="6574907" cy="4229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400" b="1">
                <a:solidFill>
                  <a:schemeClr val="tx2"/>
                </a:solidFill>
                <a:latin typeface="Open Sans"/>
                <a:ea typeface="Open Sans"/>
                <a:cs typeface="Open Sans"/>
              </a:rPr>
              <a:t>Evaluation Metrics – Recall</a:t>
            </a:r>
            <a:endParaRPr lang="en-PH" sz="2400" b="1">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858ADAA6-685E-250D-47B5-508F052E1C9A}"/>
              </a:ext>
            </a:extLst>
          </p:cNvPr>
          <p:cNvSpPr txBox="1"/>
          <p:nvPr/>
        </p:nvSpPr>
        <p:spPr>
          <a:xfrm>
            <a:off x="4273090" y="1239839"/>
            <a:ext cx="4580218"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Recall in machine learning is a metric used to evaluate the performance of a classifier. It is defined as the proportion of actual positives that are correctly identified by the classifier.</a:t>
            </a:r>
          </a:p>
          <a:p>
            <a:endParaRPr lang="en-US"/>
          </a:p>
          <a:p>
            <a:r>
              <a:rPr lang="en-US"/>
              <a:t>Recall is determined by dividing the total number of true positives by the sum of true positives and false negatives.</a:t>
            </a:r>
          </a:p>
          <a:p>
            <a:endParaRPr lang="en-US"/>
          </a:p>
          <a:p>
            <a:r>
              <a:rPr lang="en-US"/>
              <a:t>A high recall score indicates that the classifier is good at finding all the positive instances in the dataset. A low recall score indicates that the classifier is missing some of the positive instances.</a:t>
            </a:r>
          </a:p>
          <a:p>
            <a:endParaRPr lang="en-US"/>
          </a:p>
        </p:txBody>
      </p:sp>
      <p:pic>
        <p:nvPicPr>
          <p:cNvPr id="3" name="Picture 2">
            <a:extLst>
              <a:ext uri="{FF2B5EF4-FFF2-40B4-BE49-F238E27FC236}">
                <a16:creationId xmlns:a16="http://schemas.microsoft.com/office/drawing/2014/main" id="{2DEE1A36-7BF4-E27E-1CF8-BFFFCD1E8F01}"/>
              </a:ext>
            </a:extLst>
          </p:cNvPr>
          <p:cNvPicPr>
            <a:picLocks noChangeAspect="1"/>
          </p:cNvPicPr>
          <p:nvPr/>
        </p:nvPicPr>
        <p:blipFill>
          <a:blip r:embed="rId5"/>
          <a:stretch>
            <a:fillRect/>
          </a:stretch>
        </p:blipFill>
        <p:spPr>
          <a:xfrm>
            <a:off x="737143" y="2184589"/>
            <a:ext cx="2743200" cy="811219"/>
          </a:xfrm>
          <a:prstGeom prst="rect">
            <a:avLst/>
          </a:prstGeom>
        </p:spPr>
      </p:pic>
    </p:spTree>
    <p:extLst>
      <p:ext uri="{BB962C8B-B14F-4D97-AF65-F5344CB8AC3E}">
        <p14:creationId xmlns:p14="http://schemas.microsoft.com/office/powerpoint/2010/main" val="26043231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9" descr="A close up of a logo&#10;&#10;Description automatically generated"/>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A434DBF-578D-8DAC-1E89-EA443AE4DFB3}"/>
              </a:ext>
            </a:extLst>
          </p:cNvPr>
          <p:cNvSpPr txBox="1"/>
          <p:nvPr/>
        </p:nvSpPr>
        <p:spPr>
          <a:xfrm>
            <a:off x="743948" y="-25130"/>
            <a:ext cx="7656102"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Methodology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Evaluation Metrics</a:t>
            </a:r>
          </a:p>
        </p:txBody>
      </p:sp>
      <p:sp>
        <p:nvSpPr>
          <p:cNvPr id="5" name="Rectangle 4">
            <a:extLst>
              <a:ext uri="{FF2B5EF4-FFF2-40B4-BE49-F238E27FC236}">
                <a16:creationId xmlns:a16="http://schemas.microsoft.com/office/drawing/2014/main" id="{C60C361B-E2A7-B5CB-425D-9CED9A7EC83F}"/>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942AAAEA-DEC3-7B64-0A89-06BA56DE5121}"/>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sp>
        <p:nvSpPr>
          <p:cNvPr id="7" name="Google Shape;197;p33">
            <a:extLst>
              <a:ext uri="{FF2B5EF4-FFF2-40B4-BE49-F238E27FC236}">
                <a16:creationId xmlns:a16="http://schemas.microsoft.com/office/drawing/2014/main" id="{D820305C-1257-986F-6DF5-CCAB64748C96}"/>
              </a:ext>
            </a:extLst>
          </p:cNvPr>
          <p:cNvSpPr txBox="1">
            <a:spLocks/>
          </p:cNvSpPr>
          <p:nvPr/>
        </p:nvSpPr>
        <p:spPr>
          <a:xfrm>
            <a:off x="-551271" y="756513"/>
            <a:ext cx="6574907" cy="4229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400" b="1">
                <a:solidFill>
                  <a:schemeClr val="tx2"/>
                </a:solidFill>
                <a:latin typeface="Open Sans"/>
                <a:ea typeface="Open Sans"/>
                <a:cs typeface="Open Sans"/>
              </a:rPr>
              <a:t>Evaluation Metrics – F1 score</a:t>
            </a:r>
            <a:endParaRPr lang="en-PH" sz="2400" err="1">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8DBFE763-D75A-1103-7E32-216629442EC6}"/>
              </a:ext>
            </a:extLst>
          </p:cNvPr>
          <p:cNvPicPr>
            <a:picLocks noChangeAspect="1"/>
          </p:cNvPicPr>
          <p:nvPr/>
        </p:nvPicPr>
        <p:blipFill rotWithShape="1">
          <a:blip r:embed="rId5"/>
          <a:srcRect l="26442" t="-23881" r="27145" b="-7066"/>
          <a:stretch/>
        </p:blipFill>
        <p:spPr>
          <a:xfrm>
            <a:off x="329280" y="1621252"/>
            <a:ext cx="3562772" cy="950205"/>
          </a:xfrm>
          <a:prstGeom prst="rect">
            <a:avLst/>
          </a:prstGeom>
        </p:spPr>
      </p:pic>
      <p:sp>
        <p:nvSpPr>
          <p:cNvPr id="11" name="TextBox 10">
            <a:extLst>
              <a:ext uri="{FF2B5EF4-FFF2-40B4-BE49-F238E27FC236}">
                <a16:creationId xmlns:a16="http://schemas.microsoft.com/office/drawing/2014/main" id="{858ADAA6-685E-250D-47B5-508F052E1C9A}"/>
              </a:ext>
            </a:extLst>
          </p:cNvPr>
          <p:cNvSpPr txBox="1"/>
          <p:nvPr/>
        </p:nvSpPr>
        <p:spPr>
          <a:xfrm>
            <a:off x="4273090" y="1239839"/>
            <a:ext cx="4580218"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F1 Score is a measure that combines recall and precision of a model.</a:t>
            </a:r>
          </a:p>
          <a:p>
            <a:endParaRPr lang="en-US"/>
          </a:p>
          <a:p>
            <a:r>
              <a:rPr lang="en-US"/>
              <a:t>Due to its ability to balance precision with recall, the F1 score is popular to utilize in binary and multiclass classification problems. Real life example: Healthcare, Fraud detection, and Spam classification.</a:t>
            </a:r>
          </a:p>
          <a:p>
            <a:endParaRPr lang="en-US"/>
          </a:p>
          <a:p>
            <a:r>
              <a:rPr lang="en-US"/>
              <a:t>If a model's Precision and Recall are both high, it will receive a high F1 score. If Precision and Recall are both poor, the F1 score for the model will be low. A model will have a medium F1 score if Precision and Recall are both high, but one is low.</a:t>
            </a:r>
          </a:p>
          <a:p>
            <a:endParaRPr lang="en-US"/>
          </a:p>
          <a:p>
            <a:endParaRPr lang="en-US"/>
          </a:p>
          <a:p>
            <a:endParaRPr lang="en-US"/>
          </a:p>
        </p:txBody>
      </p:sp>
      <p:pic>
        <p:nvPicPr>
          <p:cNvPr id="12" name="Picture 11">
            <a:extLst>
              <a:ext uri="{FF2B5EF4-FFF2-40B4-BE49-F238E27FC236}">
                <a16:creationId xmlns:a16="http://schemas.microsoft.com/office/drawing/2014/main" id="{50E71902-3094-953A-2D5D-01200F8C4596}"/>
              </a:ext>
            </a:extLst>
          </p:cNvPr>
          <p:cNvPicPr>
            <a:picLocks noChangeAspect="1"/>
          </p:cNvPicPr>
          <p:nvPr/>
        </p:nvPicPr>
        <p:blipFill rotWithShape="1">
          <a:blip r:embed="rId6"/>
          <a:srcRect l="30170" t="-7207" r="27737" b="-6494"/>
          <a:stretch/>
        </p:blipFill>
        <p:spPr>
          <a:xfrm>
            <a:off x="377661" y="2778867"/>
            <a:ext cx="3737523" cy="949039"/>
          </a:xfrm>
          <a:prstGeom prst="rect">
            <a:avLst/>
          </a:prstGeom>
        </p:spPr>
      </p:pic>
    </p:spTree>
    <p:extLst>
      <p:ext uri="{BB962C8B-B14F-4D97-AF65-F5344CB8AC3E}">
        <p14:creationId xmlns:p14="http://schemas.microsoft.com/office/powerpoint/2010/main" val="27340533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D8F5684F-AF58-AAF6-A7CB-31646E35F9B8}"/>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7FD7AA7D-4F33-B24C-6AEF-574368ACD25C}"/>
              </a:ext>
            </a:extLst>
          </p:cNvPr>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a:extLst>
              <a:ext uri="{FF2B5EF4-FFF2-40B4-BE49-F238E27FC236}">
                <a16:creationId xmlns:a16="http://schemas.microsoft.com/office/drawing/2014/main" id="{20A2CB3C-723A-1005-F8B4-FF6B71EB8686}"/>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CAB0D056-BDB2-3EBE-5ED1-E413CB581B84}"/>
              </a:ext>
            </a:extLst>
          </p:cNvPr>
          <p:cNvSpPr txBox="1"/>
          <p:nvPr/>
        </p:nvSpPr>
        <p:spPr>
          <a:xfrm>
            <a:off x="743948" y="-25130"/>
            <a:ext cx="7656102"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Methodology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Survey (ISO 9126)</a:t>
            </a:r>
          </a:p>
        </p:txBody>
      </p:sp>
      <p:sp>
        <p:nvSpPr>
          <p:cNvPr id="5" name="Rectangle 4">
            <a:extLst>
              <a:ext uri="{FF2B5EF4-FFF2-40B4-BE49-F238E27FC236}">
                <a16:creationId xmlns:a16="http://schemas.microsoft.com/office/drawing/2014/main" id="{568B40DD-3D68-AC42-539F-3085A689574D}"/>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33D3CFB9-EA10-5BBE-F7B1-C0CC3DC296F6}"/>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sp>
        <p:nvSpPr>
          <p:cNvPr id="11" name="TextBox 10">
            <a:extLst>
              <a:ext uri="{FF2B5EF4-FFF2-40B4-BE49-F238E27FC236}">
                <a16:creationId xmlns:a16="http://schemas.microsoft.com/office/drawing/2014/main" id="{92448F28-AAE5-E925-0721-0365DFDCAEE9}"/>
              </a:ext>
            </a:extLst>
          </p:cNvPr>
          <p:cNvSpPr txBox="1"/>
          <p:nvPr/>
        </p:nvSpPr>
        <p:spPr>
          <a:xfrm>
            <a:off x="4301371" y="1456655"/>
            <a:ext cx="458021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ISO 9126 outlines a general framework of software quality evaluation as a more adaptable metric that can be used across a number of different systems (Chua &amp; Dyson, 2004).</a:t>
            </a:r>
            <a:br>
              <a:rPr lang="en-US"/>
            </a:br>
            <a:endParaRPr lang="en-US"/>
          </a:p>
          <a:p>
            <a:pPr marL="285750" indent="-285750">
              <a:buFont typeface="Arial" panose="020B0604020202020204" pitchFamily="34" charset="0"/>
              <a:buChar char="•"/>
            </a:pPr>
            <a:r>
              <a:rPr lang="en-US"/>
              <a:t>These metrics provide six (6) characteristics, each with a number of sub-characteristics as criteria, used to measure the external quality during the operation of the application (Wang et al., 2019)</a:t>
            </a:r>
          </a:p>
        </p:txBody>
      </p:sp>
      <p:pic>
        <p:nvPicPr>
          <p:cNvPr id="4" name="Picture 3">
            <a:extLst>
              <a:ext uri="{FF2B5EF4-FFF2-40B4-BE49-F238E27FC236}">
                <a16:creationId xmlns:a16="http://schemas.microsoft.com/office/drawing/2014/main" id="{2BC2EB44-B60D-905F-EDE2-3EDCEE2BB2EA}"/>
              </a:ext>
            </a:extLst>
          </p:cNvPr>
          <p:cNvPicPr>
            <a:picLocks noChangeAspect="1"/>
          </p:cNvPicPr>
          <p:nvPr/>
        </p:nvPicPr>
        <p:blipFill>
          <a:blip r:embed="rId5"/>
          <a:stretch>
            <a:fillRect/>
          </a:stretch>
        </p:blipFill>
        <p:spPr>
          <a:xfrm>
            <a:off x="448681" y="604280"/>
            <a:ext cx="3703826" cy="3971837"/>
          </a:xfrm>
          <a:prstGeom prst="rect">
            <a:avLst/>
          </a:prstGeom>
        </p:spPr>
      </p:pic>
    </p:spTree>
    <p:extLst>
      <p:ext uri="{BB962C8B-B14F-4D97-AF65-F5344CB8AC3E}">
        <p14:creationId xmlns:p14="http://schemas.microsoft.com/office/powerpoint/2010/main" val="274390677"/>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40124AD8-F95B-37E7-3DF2-0F0880DE041C}"/>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281FA2C6-EBEC-7596-A351-87F3B40CBB59}"/>
              </a:ext>
            </a:extLst>
          </p:cNvPr>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a:extLst>
              <a:ext uri="{FF2B5EF4-FFF2-40B4-BE49-F238E27FC236}">
                <a16:creationId xmlns:a16="http://schemas.microsoft.com/office/drawing/2014/main" id="{DADD22B3-A394-7746-9FEE-09CF4711BD44}"/>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F31B2022-376F-5CB9-CE1C-270DDFE4E7C6}"/>
              </a:ext>
            </a:extLst>
          </p:cNvPr>
          <p:cNvSpPr txBox="1"/>
          <p:nvPr/>
        </p:nvSpPr>
        <p:spPr>
          <a:xfrm>
            <a:off x="743948" y="-25130"/>
            <a:ext cx="7656102"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Methodology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Survey (Modified ISO 9126)</a:t>
            </a:r>
          </a:p>
        </p:txBody>
      </p:sp>
      <p:sp>
        <p:nvSpPr>
          <p:cNvPr id="5" name="Rectangle 4">
            <a:extLst>
              <a:ext uri="{FF2B5EF4-FFF2-40B4-BE49-F238E27FC236}">
                <a16:creationId xmlns:a16="http://schemas.microsoft.com/office/drawing/2014/main" id="{05346184-3ECE-2A9D-1051-BFA42A84BA54}"/>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8087388E-16F6-D728-08BF-1334883B6D4E}"/>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sp>
        <p:nvSpPr>
          <p:cNvPr id="11" name="TextBox 10">
            <a:extLst>
              <a:ext uri="{FF2B5EF4-FFF2-40B4-BE49-F238E27FC236}">
                <a16:creationId xmlns:a16="http://schemas.microsoft.com/office/drawing/2014/main" id="{96500583-0A64-6075-4BA8-69A13C044B4A}"/>
              </a:ext>
            </a:extLst>
          </p:cNvPr>
          <p:cNvSpPr txBox="1"/>
          <p:nvPr/>
        </p:nvSpPr>
        <p:spPr>
          <a:xfrm>
            <a:off x="4348506" y="2102984"/>
            <a:ext cx="458021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t>Several characteristics and sub-characteristics were omitted because these characteristics were either difficult to assess or not applicable.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5-point Likert rating scale was used to scale the respondent’s answers</a:t>
            </a:r>
          </a:p>
        </p:txBody>
      </p:sp>
      <p:pic>
        <p:nvPicPr>
          <p:cNvPr id="7" name="Picture 6">
            <a:extLst>
              <a:ext uri="{FF2B5EF4-FFF2-40B4-BE49-F238E27FC236}">
                <a16:creationId xmlns:a16="http://schemas.microsoft.com/office/drawing/2014/main" id="{1BAA796E-225D-361B-C54E-81FE8AF01550}"/>
              </a:ext>
            </a:extLst>
          </p:cNvPr>
          <p:cNvPicPr>
            <a:picLocks noChangeAspect="1"/>
          </p:cNvPicPr>
          <p:nvPr/>
        </p:nvPicPr>
        <p:blipFill>
          <a:blip r:embed="rId5"/>
          <a:stretch>
            <a:fillRect/>
          </a:stretch>
        </p:blipFill>
        <p:spPr>
          <a:xfrm>
            <a:off x="145735" y="780680"/>
            <a:ext cx="4202771" cy="1936781"/>
          </a:xfrm>
          <a:prstGeom prst="rect">
            <a:avLst/>
          </a:prstGeom>
        </p:spPr>
      </p:pic>
      <p:pic>
        <p:nvPicPr>
          <p:cNvPr id="9" name="Picture 8">
            <a:extLst>
              <a:ext uri="{FF2B5EF4-FFF2-40B4-BE49-F238E27FC236}">
                <a16:creationId xmlns:a16="http://schemas.microsoft.com/office/drawing/2014/main" id="{E24E598B-B79E-812B-5898-242A70675CE6}"/>
              </a:ext>
            </a:extLst>
          </p:cNvPr>
          <p:cNvPicPr>
            <a:picLocks noChangeAspect="1"/>
          </p:cNvPicPr>
          <p:nvPr/>
        </p:nvPicPr>
        <p:blipFill>
          <a:blip r:embed="rId6"/>
          <a:stretch>
            <a:fillRect/>
          </a:stretch>
        </p:blipFill>
        <p:spPr>
          <a:xfrm>
            <a:off x="509223" y="2784393"/>
            <a:ext cx="3614739" cy="1776413"/>
          </a:xfrm>
          <a:prstGeom prst="rect">
            <a:avLst/>
          </a:prstGeom>
        </p:spPr>
      </p:pic>
    </p:spTree>
    <p:extLst>
      <p:ext uri="{BB962C8B-B14F-4D97-AF65-F5344CB8AC3E}">
        <p14:creationId xmlns:p14="http://schemas.microsoft.com/office/powerpoint/2010/main" val="3534957066"/>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8975B830-4E76-C33F-AB23-735559B71015}"/>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631C6F88-08A6-78AF-ABAC-0CD43C082957}"/>
              </a:ext>
            </a:extLst>
          </p:cNvPr>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a:extLst>
              <a:ext uri="{FF2B5EF4-FFF2-40B4-BE49-F238E27FC236}">
                <a16:creationId xmlns:a16="http://schemas.microsoft.com/office/drawing/2014/main" id="{D05BC84A-8CFC-3E84-D6AD-49D48E316374}"/>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4EEE7EBF-DD01-0879-58C4-F5F12BAA362A}"/>
              </a:ext>
            </a:extLst>
          </p:cNvPr>
          <p:cNvSpPr txBox="1"/>
          <p:nvPr/>
        </p:nvSpPr>
        <p:spPr>
          <a:xfrm>
            <a:off x="743948" y="-25130"/>
            <a:ext cx="7656102"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Results &amp; Discussions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Dataset Collection</a:t>
            </a:r>
          </a:p>
        </p:txBody>
      </p:sp>
      <p:sp>
        <p:nvSpPr>
          <p:cNvPr id="5" name="Rectangle 4">
            <a:extLst>
              <a:ext uri="{FF2B5EF4-FFF2-40B4-BE49-F238E27FC236}">
                <a16:creationId xmlns:a16="http://schemas.microsoft.com/office/drawing/2014/main" id="{E21256E9-FA53-C361-2D81-7D3A2FC8192F}"/>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D4037C3A-ED32-6EFE-E0F2-E006BD54493A}"/>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pic>
        <p:nvPicPr>
          <p:cNvPr id="10" name="Picture 9">
            <a:extLst>
              <a:ext uri="{FF2B5EF4-FFF2-40B4-BE49-F238E27FC236}">
                <a16:creationId xmlns:a16="http://schemas.microsoft.com/office/drawing/2014/main" id="{5F26613E-F0DF-C91C-C38E-4A2C865BB23B}"/>
              </a:ext>
            </a:extLst>
          </p:cNvPr>
          <p:cNvPicPr>
            <a:picLocks noChangeAspect="1"/>
          </p:cNvPicPr>
          <p:nvPr/>
        </p:nvPicPr>
        <p:blipFill>
          <a:blip r:embed="rId5"/>
          <a:stretch>
            <a:fillRect/>
          </a:stretch>
        </p:blipFill>
        <p:spPr>
          <a:xfrm>
            <a:off x="937260" y="1134978"/>
            <a:ext cx="7269480" cy="2635826"/>
          </a:xfrm>
          <a:prstGeom prst="rect">
            <a:avLst/>
          </a:prstGeom>
        </p:spPr>
      </p:pic>
    </p:spTree>
    <p:extLst>
      <p:ext uri="{BB962C8B-B14F-4D97-AF65-F5344CB8AC3E}">
        <p14:creationId xmlns:p14="http://schemas.microsoft.com/office/powerpoint/2010/main" val="550097635"/>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9" descr="A close up of a logo&#10;&#10;Description automatically generated"/>
          <p:cNvPicPr preferRelativeResize="0"/>
          <p:nvPr/>
        </p:nvPicPr>
        <p:blipFill rotWithShape="1">
          <a:blip r:embed="rId3">
            <a:alphaModFix/>
          </a:blip>
          <a:srcRect/>
          <a:stretch/>
        </p:blipFill>
        <p:spPr>
          <a:xfrm>
            <a:off x="-55605" y="0"/>
            <a:ext cx="9208873" cy="5179991"/>
          </a:xfrm>
          <a:prstGeom prst="rect">
            <a:avLst/>
          </a:prstGeom>
          <a:noFill/>
          <a:ln>
            <a:noFill/>
          </a:ln>
        </p:spPr>
      </p:pic>
      <p:sp>
        <p:nvSpPr>
          <p:cNvPr id="219" name="Google Shape;219;p29"/>
          <p:cNvSpPr txBox="1"/>
          <p:nvPr/>
        </p:nvSpPr>
        <p:spPr>
          <a:xfrm>
            <a:off x="1879556" y="1172194"/>
            <a:ext cx="5820525" cy="300060"/>
          </a:xfrm>
          <a:prstGeom prst="rect">
            <a:avLst/>
          </a:prstGeom>
          <a:noFill/>
          <a:ln>
            <a:noFill/>
          </a:ln>
        </p:spPr>
        <p:txBody>
          <a:bodyPr spcFirstLastPara="1" wrap="square" lIns="68569" tIns="68569" rIns="68569" bIns="68569" anchor="t" anchorCtr="0">
            <a:spAutoFit/>
          </a:bodyPr>
          <a:lstStyle/>
          <a:p>
            <a:endParaRPr sz="1050">
              <a:latin typeface="Calibri"/>
              <a:ea typeface="Calibri"/>
              <a:cs typeface="Calibri"/>
              <a:sym typeface="Calibri"/>
            </a:endParaRPr>
          </a:p>
        </p:txBody>
      </p:sp>
      <p:sp>
        <p:nvSpPr>
          <p:cNvPr id="221" name="Google Shape;221;p29"/>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A434DBF-578D-8DAC-1E89-EA443AE4DFB3}"/>
              </a:ext>
            </a:extLst>
          </p:cNvPr>
          <p:cNvSpPr txBox="1"/>
          <p:nvPr/>
        </p:nvSpPr>
        <p:spPr>
          <a:xfrm>
            <a:off x="1451662" y="18938"/>
            <a:ext cx="6194250"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 sz="2400" b="1">
                <a:solidFill>
                  <a:srgbClr val="FFB526"/>
                </a:solidFill>
                <a:latin typeface="Open Sans"/>
                <a:ea typeface="Open Sans"/>
                <a:cs typeface="Open Sans"/>
              </a:rPr>
              <a:t>Background of t</a:t>
            </a:r>
            <a:r>
              <a:rPr lang="en-PH" sz="2400" b="1">
                <a:solidFill>
                  <a:srgbClr val="FFB526"/>
                </a:solidFill>
                <a:latin typeface="Open Sans"/>
                <a:ea typeface="Open Sans"/>
                <a:cs typeface="Open Sans"/>
              </a:rPr>
              <a:t>he</a:t>
            </a:r>
            <a:r>
              <a:rPr lang="en" sz="2400" b="1">
                <a:solidFill>
                  <a:srgbClr val="FFB526"/>
                </a:solidFill>
                <a:latin typeface="Open Sans"/>
                <a:ea typeface="Open Sans"/>
                <a:cs typeface="Open Sans"/>
              </a:rPr>
              <a:t> Study (cont.)</a:t>
            </a:r>
            <a:endParaRPr sz="2400" b="1">
              <a:solidFill>
                <a:srgbClr val="FFB526"/>
              </a:solidFill>
              <a:latin typeface="Open Sans"/>
              <a:ea typeface="Open Sans"/>
              <a:cs typeface="Open Sans"/>
            </a:endParaRPr>
          </a:p>
        </p:txBody>
      </p:sp>
      <p:sp>
        <p:nvSpPr>
          <p:cNvPr id="3" name="Rectangle 2">
            <a:extLst>
              <a:ext uri="{FF2B5EF4-FFF2-40B4-BE49-F238E27FC236}">
                <a16:creationId xmlns:a16="http://schemas.microsoft.com/office/drawing/2014/main" id="{463C7C50-2671-A16B-9448-20047BFD22F9}"/>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FFAEA12D-9F55-03F3-8786-8ED8C8249534}"/>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sp>
        <p:nvSpPr>
          <p:cNvPr id="5" name="TextBox 4">
            <a:extLst>
              <a:ext uri="{FF2B5EF4-FFF2-40B4-BE49-F238E27FC236}">
                <a16:creationId xmlns:a16="http://schemas.microsoft.com/office/drawing/2014/main" id="{C3A9220F-A597-AA1E-1005-27E42ABB4526}"/>
              </a:ext>
            </a:extLst>
          </p:cNvPr>
          <p:cNvSpPr txBox="1"/>
          <p:nvPr/>
        </p:nvSpPr>
        <p:spPr>
          <a:xfrm>
            <a:off x="3230139" y="707117"/>
            <a:ext cx="570035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dirty="0">
                <a:latin typeface="Open Sans"/>
                <a:cs typeface="Times New Roman"/>
              </a:rPr>
              <a:t>72.5% of the total population in the Philippines uses social media.</a:t>
            </a:r>
            <a:endParaRPr lang="en-US" dirty="0">
              <a:latin typeface="Open Sans"/>
            </a:endParaRPr>
          </a:p>
          <a:p>
            <a:pPr algn="just"/>
            <a:endParaRPr lang="en-US" dirty="0">
              <a:latin typeface="Open Sans"/>
              <a:cs typeface="Times New Roman"/>
            </a:endParaRPr>
          </a:p>
          <a:p>
            <a:pPr marL="285750" indent="-285750" algn="just">
              <a:buChar char="•"/>
            </a:pPr>
            <a:r>
              <a:rPr lang="en-US" dirty="0">
                <a:latin typeface="Open Sans"/>
                <a:cs typeface="Times New Roman"/>
              </a:rPr>
              <a:t>Furthermore, 49.5% of the total population, roughly half of the total population in the Philippines, is reported to use the video sharing social media platform known as YouTube (Kemp, 2023).</a:t>
            </a:r>
            <a:endParaRPr lang="en-US" dirty="0">
              <a:latin typeface="Open Sans"/>
            </a:endParaRPr>
          </a:p>
          <a:p>
            <a:pPr marL="285750" indent="-285750" algn="just">
              <a:buChar char="•"/>
            </a:pPr>
            <a:endParaRPr lang="en-US" dirty="0">
              <a:latin typeface="Open Sans"/>
              <a:cs typeface="Times New Roman"/>
            </a:endParaRPr>
          </a:p>
          <a:p>
            <a:pPr marL="285750" indent="-285750" algn="just">
              <a:buChar char="•"/>
            </a:pPr>
            <a:r>
              <a:rPr lang="en-US" dirty="0">
                <a:latin typeface="Open Sans"/>
                <a:cs typeface="Times New Roman"/>
              </a:rPr>
              <a:t>YouTube does not have clear policies against misinformation.</a:t>
            </a:r>
          </a:p>
          <a:p>
            <a:pPr marL="285750" indent="-285750" algn="just">
              <a:buChar char="•"/>
            </a:pPr>
            <a:endParaRPr lang="en-US" dirty="0">
              <a:latin typeface="Open Sans"/>
              <a:cs typeface="Times New Roman"/>
            </a:endParaRPr>
          </a:p>
          <a:p>
            <a:pPr marL="285750" indent="-285750" algn="just">
              <a:buChar char="•"/>
            </a:pPr>
            <a:r>
              <a:rPr lang="en-US" dirty="0">
                <a:latin typeface="Open Sans"/>
                <a:cs typeface="Times New Roman"/>
              </a:rPr>
              <a:t>Many channels which post these clickbait videos often have high upload and subscriber counts, which may reinforce a false image of credibility to viewers (</a:t>
            </a:r>
            <a:r>
              <a:rPr lang="en-US" dirty="0" err="1">
                <a:latin typeface="Open Sans"/>
                <a:cs typeface="Times New Roman"/>
              </a:rPr>
              <a:t>Tuquero</a:t>
            </a:r>
            <a:r>
              <a:rPr lang="en-US" dirty="0">
                <a:latin typeface="Open Sans"/>
                <a:cs typeface="Times New Roman"/>
              </a:rPr>
              <a:t>, 2021).</a:t>
            </a:r>
          </a:p>
          <a:p>
            <a:pPr marL="285750" indent="-285750" algn="just">
              <a:buChar char="•"/>
            </a:pPr>
            <a:endParaRPr lang="en-US" dirty="0">
              <a:latin typeface="Open Sans"/>
              <a:cs typeface="Times New Roman"/>
            </a:endParaRPr>
          </a:p>
          <a:p>
            <a:pPr marL="285750" indent="-285750" algn="just">
              <a:buChar char="•"/>
            </a:pPr>
            <a:r>
              <a:rPr lang="en-US" dirty="0">
                <a:latin typeface="Open Sans"/>
                <a:cs typeface="Times New Roman"/>
              </a:rPr>
              <a:t>Other countries such as the Philippines would more often see clickbait relating to politics (Newman, 2022).</a:t>
            </a:r>
          </a:p>
          <a:p>
            <a:pPr marL="285750" indent="-285750" algn="just">
              <a:buChar char="•"/>
            </a:pPr>
            <a:endParaRPr lang="en-US" dirty="0">
              <a:latin typeface="Open Sans"/>
              <a:cs typeface="Times New Roman"/>
            </a:endParaRPr>
          </a:p>
          <a:p>
            <a:pPr marL="285750" indent="-285750" algn="r">
              <a:buChar char="•"/>
            </a:pPr>
            <a:endParaRPr lang="en-US" dirty="0">
              <a:latin typeface="Open Sans"/>
            </a:endParaRPr>
          </a:p>
        </p:txBody>
      </p:sp>
      <p:pic>
        <p:nvPicPr>
          <p:cNvPr id="6" name="Picture 5" descr="doodle freehand drawing of philippines map. 19875810 PNG">
            <a:extLst>
              <a:ext uri="{FF2B5EF4-FFF2-40B4-BE49-F238E27FC236}">
                <a16:creationId xmlns:a16="http://schemas.microsoft.com/office/drawing/2014/main" id="{C90802F5-2D02-DE66-B071-CDF7B3DBB67C}"/>
              </a:ext>
            </a:extLst>
          </p:cNvPr>
          <p:cNvPicPr>
            <a:picLocks noChangeAspect="1"/>
          </p:cNvPicPr>
          <p:nvPr/>
        </p:nvPicPr>
        <p:blipFill>
          <a:blip r:embed="rId5"/>
          <a:stretch>
            <a:fillRect/>
          </a:stretch>
        </p:blipFill>
        <p:spPr>
          <a:xfrm>
            <a:off x="483079" y="743240"/>
            <a:ext cx="2311880" cy="3387442"/>
          </a:xfrm>
          <a:prstGeom prst="rect">
            <a:avLst/>
          </a:prstGeom>
        </p:spPr>
      </p:pic>
    </p:spTree>
    <p:extLst>
      <p:ext uri="{BB962C8B-B14F-4D97-AF65-F5344CB8AC3E}">
        <p14:creationId xmlns:p14="http://schemas.microsoft.com/office/powerpoint/2010/main" val="2329349547"/>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7D50D482-8DAA-B0A0-54E4-6895314CBF52}"/>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0698997A-2285-1744-76B9-755352731ED9}"/>
              </a:ext>
            </a:extLst>
          </p:cNvPr>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a:extLst>
              <a:ext uri="{FF2B5EF4-FFF2-40B4-BE49-F238E27FC236}">
                <a16:creationId xmlns:a16="http://schemas.microsoft.com/office/drawing/2014/main" id="{EA87ACA7-6D42-E2CB-4E7B-1B12BBB6C094}"/>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3660B97-E3E7-183A-EEFF-CB8EA4713C9A}"/>
              </a:ext>
            </a:extLst>
          </p:cNvPr>
          <p:cNvSpPr txBox="1"/>
          <p:nvPr/>
        </p:nvSpPr>
        <p:spPr>
          <a:xfrm>
            <a:off x="743948" y="-25130"/>
            <a:ext cx="7656102"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Results &amp; Discussions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Dataset Collection</a:t>
            </a:r>
          </a:p>
        </p:txBody>
      </p:sp>
      <p:sp>
        <p:nvSpPr>
          <p:cNvPr id="5" name="Rectangle 4">
            <a:extLst>
              <a:ext uri="{FF2B5EF4-FFF2-40B4-BE49-F238E27FC236}">
                <a16:creationId xmlns:a16="http://schemas.microsoft.com/office/drawing/2014/main" id="{B333FC69-E797-8B9F-50D0-51BDD257245F}"/>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09047EA5-5500-1502-66CD-DFB5FEE73A31}"/>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pic>
        <p:nvPicPr>
          <p:cNvPr id="4" name="Picture 3">
            <a:extLst>
              <a:ext uri="{FF2B5EF4-FFF2-40B4-BE49-F238E27FC236}">
                <a16:creationId xmlns:a16="http://schemas.microsoft.com/office/drawing/2014/main" id="{27820102-6A7B-6CB3-DF2D-37A9E13EEE15}"/>
              </a:ext>
            </a:extLst>
          </p:cNvPr>
          <p:cNvPicPr>
            <a:picLocks noChangeAspect="1"/>
          </p:cNvPicPr>
          <p:nvPr/>
        </p:nvPicPr>
        <p:blipFill>
          <a:blip r:embed="rId5"/>
          <a:stretch>
            <a:fillRect/>
          </a:stretch>
        </p:blipFill>
        <p:spPr>
          <a:xfrm>
            <a:off x="2436038" y="667425"/>
            <a:ext cx="4225498" cy="3808649"/>
          </a:xfrm>
          <a:prstGeom prst="rect">
            <a:avLst/>
          </a:prstGeom>
        </p:spPr>
      </p:pic>
    </p:spTree>
    <p:extLst>
      <p:ext uri="{BB962C8B-B14F-4D97-AF65-F5344CB8AC3E}">
        <p14:creationId xmlns:p14="http://schemas.microsoft.com/office/powerpoint/2010/main" val="451252078"/>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B65C9E22-A6E7-DBC7-3169-2CCA8FCF6A32}"/>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099F55BA-3E1B-6B3D-DBDD-4CD44C9D7A41}"/>
              </a:ext>
            </a:extLst>
          </p:cNvPr>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a:extLst>
              <a:ext uri="{FF2B5EF4-FFF2-40B4-BE49-F238E27FC236}">
                <a16:creationId xmlns:a16="http://schemas.microsoft.com/office/drawing/2014/main" id="{CD5B328E-31DA-33DD-8341-1A0053DC75D5}"/>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055699CA-1693-8A69-31F0-6BF5858C0419}"/>
              </a:ext>
            </a:extLst>
          </p:cNvPr>
          <p:cNvSpPr txBox="1"/>
          <p:nvPr/>
        </p:nvSpPr>
        <p:spPr>
          <a:xfrm>
            <a:off x="743948" y="-25130"/>
            <a:ext cx="7656102"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Results &amp; Discussions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Dataset Collection</a:t>
            </a:r>
          </a:p>
        </p:txBody>
      </p:sp>
      <p:sp>
        <p:nvSpPr>
          <p:cNvPr id="5" name="Rectangle 4">
            <a:extLst>
              <a:ext uri="{FF2B5EF4-FFF2-40B4-BE49-F238E27FC236}">
                <a16:creationId xmlns:a16="http://schemas.microsoft.com/office/drawing/2014/main" id="{69D8BB8F-DEF7-2D44-7373-1E9963C1BED8}"/>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4AE11273-7B5B-D01B-E94B-BF4114A25962}"/>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pic>
        <p:nvPicPr>
          <p:cNvPr id="7" name="Picture 6">
            <a:extLst>
              <a:ext uri="{FF2B5EF4-FFF2-40B4-BE49-F238E27FC236}">
                <a16:creationId xmlns:a16="http://schemas.microsoft.com/office/drawing/2014/main" id="{34308D9D-D38B-81ED-66CF-9C0094D950A6}"/>
              </a:ext>
            </a:extLst>
          </p:cNvPr>
          <p:cNvPicPr>
            <a:picLocks noChangeAspect="1"/>
          </p:cNvPicPr>
          <p:nvPr/>
        </p:nvPicPr>
        <p:blipFill>
          <a:blip r:embed="rId5"/>
          <a:stretch>
            <a:fillRect/>
          </a:stretch>
        </p:blipFill>
        <p:spPr>
          <a:xfrm>
            <a:off x="2654863" y="626235"/>
            <a:ext cx="3834272" cy="3922729"/>
          </a:xfrm>
          <a:prstGeom prst="rect">
            <a:avLst/>
          </a:prstGeom>
        </p:spPr>
      </p:pic>
    </p:spTree>
    <p:extLst>
      <p:ext uri="{BB962C8B-B14F-4D97-AF65-F5344CB8AC3E}">
        <p14:creationId xmlns:p14="http://schemas.microsoft.com/office/powerpoint/2010/main" val="1506808365"/>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F6513E5A-EA2D-85CE-7569-9D60491AB4E3}"/>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8784167C-186A-3B17-3F74-1B2A0419D9B6}"/>
              </a:ext>
            </a:extLst>
          </p:cNvPr>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a:extLst>
              <a:ext uri="{FF2B5EF4-FFF2-40B4-BE49-F238E27FC236}">
                <a16:creationId xmlns:a16="http://schemas.microsoft.com/office/drawing/2014/main" id="{DF3C7612-79D2-E5B3-DF13-B99C23B22742}"/>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39541FA5-24CC-F1CB-7A04-DE40CB974212}"/>
              </a:ext>
            </a:extLst>
          </p:cNvPr>
          <p:cNvSpPr txBox="1"/>
          <p:nvPr/>
        </p:nvSpPr>
        <p:spPr>
          <a:xfrm>
            <a:off x="743948" y="-25130"/>
            <a:ext cx="7656102"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Results &amp; Discussions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Training Results</a:t>
            </a:r>
          </a:p>
        </p:txBody>
      </p:sp>
      <p:sp>
        <p:nvSpPr>
          <p:cNvPr id="5" name="Rectangle 4">
            <a:extLst>
              <a:ext uri="{FF2B5EF4-FFF2-40B4-BE49-F238E27FC236}">
                <a16:creationId xmlns:a16="http://schemas.microsoft.com/office/drawing/2014/main" id="{1CC99CB3-30A0-0C4E-81BB-DE22CD96D161}"/>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9A6D0F3E-8AD0-D780-8F7A-128CB4535223}"/>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pic>
        <p:nvPicPr>
          <p:cNvPr id="9" name="Picture 8">
            <a:extLst>
              <a:ext uri="{FF2B5EF4-FFF2-40B4-BE49-F238E27FC236}">
                <a16:creationId xmlns:a16="http://schemas.microsoft.com/office/drawing/2014/main" id="{82B35A9C-529A-C5A0-16E8-52890579F169}"/>
              </a:ext>
            </a:extLst>
          </p:cNvPr>
          <p:cNvPicPr>
            <a:picLocks noChangeAspect="1"/>
          </p:cNvPicPr>
          <p:nvPr/>
        </p:nvPicPr>
        <p:blipFill>
          <a:blip r:embed="rId5"/>
          <a:stretch>
            <a:fillRect/>
          </a:stretch>
        </p:blipFill>
        <p:spPr>
          <a:xfrm>
            <a:off x="156918" y="1222945"/>
            <a:ext cx="4253110" cy="2697610"/>
          </a:xfrm>
          <a:prstGeom prst="rect">
            <a:avLst/>
          </a:prstGeom>
        </p:spPr>
      </p:pic>
      <p:pic>
        <p:nvPicPr>
          <p:cNvPr id="11" name="Picture 10" descr="A graph with a line&#10;&#10;Description automatically generated">
            <a:extLst>
              <a:ext uri="{FF2B5EF4-FFF2-40B4-BE49-F238E27FC236}">
                <a16:creationId xmlns:a16="http://schemas.microsoft.com/office/drawing/2014/main" id="{6F85A29E-2065-981D-EAEA-C416FC688F60}"/>
              </a:ext>
            </a:extLst>
          </p:cNvPr>
          <p:cNvPicPr>
            <a:picLocks noChangeAspect="1"/>
          </p:cNvPicPr>
          <p:nvPr/>
        </p:nvPicPr>
        <p:blipFill>
          <a:blip r:embed="rId6"/>
          <a:stretch>
            <a:fillRect/>
          </a:stretch>
        </p:blipFill>
        <p:spPr>
          <a:xfrm>
            <a:off x="4655093" y="1268711"/>
            <a:ext cx="4253110" cy="2664358"/>
          </a:xfrm>
          <a:prstGeom prst="rect">
            <a:avLst/>
          </a:prstGeom>
        </p:spPr>
      </p:pic>
      <p:sp>
        <p:nvSpPr>
          <p:cNvPr id="12" name="Google Shape;204;p33">
            <a:extLst>
              <a:ext uri="{FF2B5EF4-FFF2-40B4-BE49-F238E27FC236}">
                <a16:creationId xmlns:a16="http://schemas.microsoft.com/office/drawing/2014/main" id="{4F158901-36C5-86FF-E69A-D7BF55199110}"/>
              </a:ext>
            </a:extLst>
          </p:cNvPr>
          <p:cNvSpPr txBox="1">
            <a:spLocks/>
          </p:cNvSpPr>
          <p:nvPr/>
        </p:nvSpPr>
        <p:spPr>
          <a:xfrm>
            <a:off x="1243592" y="4021184"/>
            <a:ext cx="2079762" cy="35286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1800" b="1">
                <a:solidFill>
                  <a:schemeClr val="tx2"/>
                </a:solidFill>
                <a:latin typeface="Open Sans" panose="020B0606030504020204" pitchFamily="34" charset="0"/>
                <a:ea typeface="Open Sans" panose="020B0606030504020204" pitchFamily="34" charset="0"/>
                <a:cs typeface="Open Sans" panose="020B0606030504020204" pitchFamily="34" charset="0"/>
              </a:rPr>
              <a:t>Accuracy</a:t>
            </a:r>
          </a:p>
        </p:txBody>
      </p:sp>
      <p:sp>
        <p:nvSpPr>
          <p:cNvPr id="13" name="Google Shape;204;p33">
            <a:extLst>
              <a:ext uri="{FF2B5EF4-FFF2-40B4-BE49-F238E27FC236}">
                <a16:creationId xmlns:a16="http://schemas.microsoft.com/office/drawing/2014/main" id="{C2ED1E7A-280C-44AD-E73C-C8CF179E15BF}"/>
              </a:ext>
            </a:extLst>
          </p:cNvPr>
          <p:cNvSpPr txBox="1">
            <a:spLocks/>
          </p:cNvSpPr>
          <p:nvPr/>
        </p:nvSpPr>
        <p:spPr>
          <a:xfrm>
            <a:off x="5962968" y="4013491"/>
            <a:ext cx="2079762" cy="35286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1800" b="1">
                <a:solidFill>
                  <a:schemeClr val="tx2"/>
                </a:solidFill>
                <a:latin typeface="Open Sans" panose="020B0606030504020204" pitchFamily="34" charset="0"/>
                <a:ea typeface="Open Sans" panose="020B0606030504020204" pitchFamily="34" charset="0"/>
                <a:cs typeface="Open Sans" panose="020B0606030504020204" pitchFamily="34" charset="0"/>
              </a:rPr>
              <a:t>Loss</a:t>
            </a:r>
          </a:p>
        </p:txBody>
      </p:sp>
    </p:spTree>
    <p:extLst>
      <p:ext uri="{BB962C8B-B14F-4D97-AF65-F5344CB8AC3E}">
        <p14:creationId xmlns:p14="http://schemas.microsoft.com/office/powerpoint/2010/main" val="1915027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1EA87195-1707-FD27-E624-0D1A6C6EE96E}"/>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0EDA68DC-A4DC-81A0-A748-74EAE016718E}"/>
              </a:ext>
            </a:extLst>
          </p:cNvPr>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a:extLst>
              <a:ext uri="{FF2B5EF4-FFF2-40B4-BE49-F238E27FC236}">
                <a16:creationId xmlns:a16="http://schemas.microsoft.com/office/drawing/2014/main" id="{9B7A5416-81C5-2D73-0826-23C771DC73CE}"/>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791EC522-5510-5167-D89E-BB76EA9D03C0}"/>
              </a:ext>
            </a:extLst>
          </p:cNvPr>
          <p:cNvSpPr txBox="1"/>
          <p:nvPr/>
        </p:nvSpPr>
        <p:spPr>
          <a:xfrm>
            <a:off x="743948" y="-25130"/>
            <a:ext cx="7656102"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Results &amp; Discussions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Validation Results</a:t>
            </a:r>
          </a:p>
        </p:txBody>
      </p:sp>
      <p:sp>
        <p:nvSpPr>
          <p:cNvPr id="5" name="Rectangle 4">
            <a:extLst>
              <a:ext uri="{FF2B5EF4-FFF2-40B4-BE49-F238E27FC236}">
                <a16:creationId xmlns:a16="http://schemas.microsoft.com/office/drawing/2014/main" id="{3735E3BE-018C-BAFE-3BE0-D57C8261691C}"/>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BFF1666D-A310-22B5-71E1-DF083CCF7284}"/>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sp>
        <p:nvSpPr>
          <p:cNvPr id="12" name="Google Shape;204;p33">
            <a:extLst>
              <a:ext uri="{FF2B5EF4-FFF2-40B4-BE49-F238E27FC236}">
                <a16:creationId xmlns:a16="http://schemas.microsoft.com/office/drawing/2014/main" id="{7E1C0A2D-5F8F-47DC-C76A-EE3EDA1AD218}"/>
              </a:ext>
            </a:extLst>
          </p:cNvPr>
          <p:cNvSpPr txBox="1">
            <a:spLocks/>
          </p:cNvSpPr>
          <p:nvPr/>
        </p:nvSpPr>
        <p:spPr>
          <a:xfrm>
            <a:off x="1233543" y="3776978"/>
            <a:ext cx="2079762" cy="35286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1800" b="1">
                <a:solidFill>
                  <a:schemeClr val="tx2"/>
                </a:solidFill>
                <a:latin typeface="Open Sans" panose="020B0606030504020204" pitchFamily="34" charset="0"/>
                <a:ea typeface="Open Sans" panose="020B0606030504020204" pitchFamily="34" charset="0"/>
                <a:cs typeface="Open Sans" panose="020B0606030504020204" pitchFamily="34" charset="0"/>
              </a:rPr>
              <a:t>Accuracy</a:t>
            </a:r>
          </a:p>
        </p:txBody>
      </p:sp>
      <p:sp>
        <p:nvSpPr>
          <p:cNvPr id="13" name="Google Shape;204;p33">
            <a:extLst>
              <a:ext uri="{FF2B5EF4-FFF2-40B4-BE49-F238E27FC236}">
                <a16:creationId xmlns:a16="http://schemas.microsoft.com/office/drawing/2014/main" id="{51DC5E8D-7024-4E8B-44AB-C568CEF9834B}"/>
              </a:ext>
            </a:extLst>
          </p:cNvPr>
          <p:cNvSpPr txBox="1">
            <a:spLocks/>
          </p:cNvSpPr>
          <p:nvPr/>
        </p:nvSpPr>
        <p:spPr>
          <a:xfrm>
            <a:off x="5907702" y="3780800"/>
            <a:ext cx="2079762" cy="35286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1800" b="1">
                <a:solidFill>
                  <a:schemeClr val="tx2"/>
                </a:solidFill>
                <a:latin typeface="Open Sans" panose="020B0606030504020204" pitchFamily="34" charset="0"/>
                <a:ea typeface="Open Sans" panose="020B0606030504020204" pitchFamily="34" charset="0"/>
                <a:cs typeface="Open Sans" panose="020B0606030504020204" pitchFamily="34" charset="0"/>
              </a:rPr>
              <a:t>Loss</a:t>
            </a:r>
          </a:p>
        </p:txBody>
      </p:sp>
      <p:pic>
        <p:nvPicPr>
          <p:cNvPr id="4" name="Picture 3" descr="A graph with red line&#10;&#10;Description automatically generated">
            <a:extLst>
              <a:ext uri="{FF2B5EF4-FFF2-40B4-BE49-F238E27FC236}">
                <a16:creationId xmlns:a16="http://schemas.microsoft.com/office/drawing/2014/main" id="{416BAE34-C391-62DB-EE66-E593DAFD6CE2}"/>
              </a:ext>
            </a:extLst>
          </p:cNvPr>
          <p:cNvPicPr>
            <a:picLocks noChangeAspect="1"/>
          </p:cNvPicPr>
          <p:nvPr/>
        </p:nvPicPr>
        <p:blipFill>
          <a:blip r:embed="rId5"/>
          <a:stretch>
            <a:fillRect/>
          </a:stretch>
        </p:blipFill>
        <p:spPr>
          <a:xfrm>
            <a:off x="161943" y="1440801"/>
            <a:ext cx="4194017" cy="2161413"/>
          </a:xfrm>
          <a:prstGeom prst="rect">
            <a:avLst/>
          </a:prstGeom>
        </p:spPr>
      </p:pic>
      <p:pic>
        <p:nvPicPr>
          <p:cNvPr id="8" name="Picture 7" descr="A graph with a red line&#10;&#10;Description automatically generated">
            <a:extLst>
              <a:ext uri="{FF2B5EF4-FFF2-40B4-BE49-F238E27FC236}">
                <a16:creationId xmlns:a16="http://schemas.microsoft.com/office/drawing/2014/main" id="{0FBCC25E-6CBB-66A0-163E-71CD0379F67C}"/>
              </a:ext>
            </a:extLst>
          </p:cNvPr>
          <p:cNvPicPr>
            <a:picLocks noChangeAspect="1"/>
          </p:cNvPicPr>
          <p:nvPr/>
        </p:nvPicPr>
        <p:blipFill>
          <a:blip r:embed="rId6"/>
          <a:stretch>
            <a:fillRect/>
          </a:stretch>
        </p:blipFill>
        <p:spPr>
          <a:xfrm>
            <a:off x="4548787" y="1440164"/>
            <a:ext cx="4410592" cy="2161413"/>
          </a:xfrm>
          <a:prstGeom prst="rect">
            <a:avLst/>
          </a:prstGeom>
        </p:spPr>
      </p:pic>
    </p:spTree>
    <p:extLst>
      <p:ext uri="{BB962C8B-B14F-4D97-AF65-F5344CB8AC3E}">
        <p14:creationId xmlns:p14="http://schemas.microsoft.com/office/powerpoint/2010/main" val="38600538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6709217D-E11B-CF11-BD08-5672F75CD9B7}"/>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CC4EA9B3-2848-0D40-1DFA-60EF39D49507}"/>
              </a:ext>
            </a:extLst>
          </p:cNvPr>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a:extLst>
              <a:ext uri="{FF2B5EF4-FFF2-40B4-BE49-F238E27FC236}">
                <a16:creationId xmlns:a16="http://schemas.microsoft.com/office/drawing/2014/main" id="{A77C70A0-0703-1339-F9AD-3FFC51084DE3}"/>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D5FB12E7-1930-EFA9-1EB6-3F6D4A468B48}"/>
              </a:ext>
            </a:extLst>
          </p:cNvPr>
          <p:cNvSpPr txBox="1"/>
          <p:nvPr/>
        </p:nvSpPr>
        <p:spPr>
          <a:xfrm>
            <a:off x="441071" y="-11838"/>
            <a:ext cx="8215431"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Results &amp; Discussions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Training &amp; Validation (Best)</a:t>
            </a:r>
          </a:p>
        </p:txBody>
      </p:sp>
      <p:sp>
        <p:nvSpPr>
          <p:cNvPr id="5" name="Rectangle 4">
            <a:extLst>
              <a:ext uri="{FF2B5EF4-FFF2-40B4-BE49-F238E27FC236}">
                <a16:creationId xmlns:a16="http://schemas.microsoft.com/office/drawing/2014/main" id="{2B45B128-BFB5-A7DE-B572-5ACEEAE000E7}"/>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6A35E243-C0F7-B948-D309-B7840A639A60}"/>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pic>
        <p:nvPicPr>
          <p:cNvPr id="14" name="Picture 13">
            <a:extLst>
              <a:ext uri="{FF2B5EF4-FFF2-40B4-BE49-F238E27FC236}">
                <a16:creationId xmlns:a16="http://schemas.microsoft.com/office/drawing/2014/main" id="{A4C87326-E703-3505-EB56-E9D1D6C145BE}"/>
              </a:ext>
            </a:extLst>
          </p:cNvPr>
          <p:cNvPicPr>
            <a:picLocks noChangeAspect="1"/>
          </p:cNvPicPr>
          <p:nvPr/>
        </p:nvPicPr>
        <p:blipFill>
          <a:blip r:embed="rId5"/>
          <a:stretch>
            <a:fillRect/>
          </a:stretch>
        </p:blipFill>
        <p:spPr>
          <a:xfrm>
            <a:off x="288890" y="2046510"/>
            <a:ext cx="8566220" cy="1050479"/>
          </a:xfrm>
          <a:prstGeom prst="rect">
            <a:avLst/>
          </a:prstGeom>
        </p:spPr>
      </p:pic>
    </p:spTree>
    <p:extLst>
      <p:ext uri="{BB962C8B-B14F-4D97-AF65-F5344CB8AC3E}">
        <p14:creationId xmlns:p14="http://schemas.microsoft.com/office/powerpoint/2010/main" val="4088584049"/>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9313B5D6-92EE-7D01-13F6-BE063F666E37}"/>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8A389859-080C-1CAC-2306-6BC4EE317F21}"/>
              </a:ext>
            </a:extLst>
          </p:cNvPr>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a:extLst>
              <a:ext uri="{FF2B5EF4-FFF2-40B4-BE49-F238E27FC236}">
                <a16:creationId xmlns:a16="http://schemas.microsoft.com/office/drawing/2014/main" id="{E7D08775-6870-624A-A0E5-97F691B1529C}"/>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D4B17D71-E91D-5DF4-F89A-082A0C556779}"/>
              </a:ext>
            </a:extLst>
          </p:cNvPr>
          <p:cNvSpPr txBox="1"/>
          <p:nvPr/>
        </p:nvSpPr>
        <p:spPr>
          <a:xfrm>
            <a:off x="441071" y="-11838"/>
            <a:ext cx="8215431"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Results &amp; Discussions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Test Results</a:t>
            </a:r>
          </a:p>
        </p:txBody>
      </p:sp>
      <p:sp>
        <p:nvSpPr>
          <p:cNvPr id="5" name="Rectangle 4">
            <a:extLst>
              <a:ext uri="{FF2B5EF4-FFF2-40B4-BE49-F238E27FC236}">
                <a16:creationId xmlns:a16="http://schemas.microsoft.com/office/drawing/2014/main" id="{00937450-B0D4-CEE9-E5D3-A28390485FB3}"/>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6A58F8D4-67B0-BE74-0ADA-ADA77A666931}"/>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pic>
        <p:nvPicPr>
          <p:cNvPr id="4" name="Picture 3">
            <a:extLst>
              <a:ext uri="{FF2B5EF4-FFF2-40B4-BE49-F238E27FC236}">
                <a16:creationId xmlns:a16="http://schemas.microsoft.com/office/drawing/2014/main" id="{B7C26AF9-786F-6170-1D43-5B493ECF7F22}"/>
              </a:ext>
            </a:extLst>
          </p:cNvPr>
          <p:cNvPicPr>
            <a:picLocks noChangeAspect="1"/>
          </p:cNvPicPr>
          <p:nvPr/>
        </p:nvPicPr>
        <p:blipFill>
          <a:blip r:embed="rId5"/>
          <a:stretch>
            <a:fillRect/>
          </a:stretch>
        </p:blipFill>
        <p:spPr>
          <a:xfrm>
            <a:off x="288147" y="2048256"/>
            <a:ext cx="8503578" cy="1046987"/>
          </a:xfrm>
          <a:prstGeom prst="rect">
            <a:avLst/>
          </a:prstGeom>
        </p:spPr>
      </p:pic>
    </p:spTree>
    <p:extLst>
      <p:ext uri="{BB962C8B-B14F-4D97-AF65-F5344CB8AC3E}">
        <p14:creationId xmlns:p14="http://schemas.microsoft.com/office/powerpoint/2010/main" val="67724523"/>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130BBFDA-61D6-D1EE-FB93-86E2E4819896}"/>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3F1579DE-3A83-AA9D-C316-256EA6AB5318}"/>
              </a:ext>
            </a:extLst>
          </p:cNvPr>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a:extLst>
              <a:ext uri="{FF2B5EF4-FFF2-40B4-BE49-F238E27FC236}">
                <a16:creationId xmlns:a16="http://schemas.microsoft.com/office/drawing/2014/main" id="{676E2976-7EC6-9DFD-C7FB-0EB1C6F09FF6}"/>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37FF8103-B0E7-BD3A-B16C-04712381583F}"/>
              </a:ext>
            </a:extLst>
          </p:cNvPr>
          <p:cNvSpPr txBox="1"/>
          <p:nvPr/>
        </p:nvSpPr>
        <p:spPr>
          <a:xfrm>
            <a:off x="441071" y="-11838"/>
            <a:ext cx="8215431"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Results &amp; Discussions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Test Results</a:t>
            </a:r>
          </a:p>
        </p:txBody>
      </p:sp>
      <p:sp>
        <p:nvSpPr>
          <p:cNvPr id="5" name="Rectangle 4">
            <a:extLst>
              <a:ext uri="{FF2B5EF4-FFF2-40B4-BE49-F238E27FC236}">
                <a16:creationId xmlns:a16="http://schemas.microsoft.com/office/drawing/2014/main" id="{FF06E69F-AFDA-66B2-831B-49DA57FBD9AF}"/>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6230073C-8AF5-2D5A-835D-0E5CB797CC27}"/>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pic>
        <p:nvPicPr>
          <p:cNvPr id="2050" name="Picture 2">
            <a:extLst>
              <a:ext uri="{FF2B5EF4-FFF2-40B4-BE49-F238E27FC236}">
                <a16:creationId xmlns:a16="http://schemas.microsoft.com/office/drawing/2014/main" id="{73AB51E0-0A41-A8F5-61B6-1B1E9A40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1378" y="713546"/>
            <a:ext cx="4421243" cy="3716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393515"/>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3FED73F1-10D0-5323-05E4-5A6587276309}"/>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F7B5E979-F816-F69F-54D6-A91E3116F784}"/>
              </a:ext>
            </a:extLst>
          </p:cNvPr>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a:extLst>
              <a:ext uri="{FF2B5EF4-FFF2-40B4-BE49-F238E27FC236}">
                <a16:creationId xmlns:a16="http://schemas.microsoft.com/office/drawing/2014/main" id="{0A9D9569-51DB-11AB-F010-AF44505677A7}"/>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41F01974-764F-63C6-8BA6-1289F1C8F5B1}"/>
              </a:ext>
            </a:extLst>
          </p:cNvPr>
          <p:cNvSpPr txBox="1"/>
          <p:nvPr/>
        </p:nvSpPr>
        <p:spPr>
          <a:xfrm>
            <a:off x="441071" y="-11838"/>
            <a:ext cx="8215431"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dirty="0">
                <a:solidFill>
                  <a:srgbClr val="FFB526"/>
                </a:solidFill>
                <a:latin typeface="Open Sans" panose="020B0606030504020204" pitchFamily="34" charset="0"/>
                <a:ea typeface="Open Sans" panose="020B0606030504020204" pitchFamily="34" charset="0"/>
                <a:cs typeface="Open Sans" panose="020B0606030504020204" pitchFamily="34" charset="0"/>
              </a:rPr>
              <a:t>Results &amp; Discussions —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Web Application</a:t>
            </a:r>
          </a:p>
        </p:txBody>
      </p:sp>
      <p:sp>
        <p:nvSpPr>
          <p:cNvPr id="5" name="Rectangle 4">
            <a:extLst>
              <a:ext uri="{FF2B5EF4-FFF2-40B4-BE49-F238E27FC236}">
                <a16:creationId xmlns:a16="http://schemas.microsoft.com/office/drawing/2014/main" id="{7664A0C6-6747-7B24-BEB1-8F18CBC795CA}"/>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87047099-2BE3-11B9-3896-828CB979946C}"/>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pic>
        <p:nvPicPr>
          <p:cNvPr id="4" name="Picture 3">
            <a:extLst>
              <a:ext uri="{FF2B5EF4-FFF2-40B4-BE49-F238E27FC236}">
                <a16:creationId xmlns:a16="http://schemas.microsoft.com/office/drawing/2014/main" id="{2BC80507-77BB-45C6-69BD-A0F3D7649CB6}"/>
              </a:ext>
            </a:extLst>
          </p:cNvPr>
          <p:cNvPicPr>
            <a:picLocks noChangeAspect="1"/>
          </p:cNvPicPr>
          <p:nvPr/>
        </p:nvPicPr>
        <p:blipFill>
          <a:blip r:embed="rId5"/>
          <a:stretch>
            <a:fillRect/>
          </a:stretch>
        </p:blipFill>
        <p:spPr>
          <a:xfrm>
            <a:off x="1237667" y="656226"/>
            <a:ext cx="6668665" cy="3831047"/>
          </a:xfrm>
          <a:prstGeom prst="rect">
            <a:avLst/>
          </a:prstGeom>
        </p:spPr>
      </p:pic>
    </p:spTree>
    <p:extLst>
      <p:ext uri="{BB962C8B-B14F-4D97-AF65-F5344CB8AC3E}">
        <p14:creationId xmlns:p14="http://schemas.microsoft.com/office/powerpoint/2010/main" val="1324461120"/>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211382DB-A40F-8581-209A-FCCC22EF583E}"/>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75B4008F-7D72-0DFE-3486-99BE29598919}"/>
              </a:ext>
            </a:extLst>
          </p:cNvPr>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a:extLst>
              <a:ext uri="{FF2B5EF4-FFF2-40B4-BE49-F238E27FC236}">
                <a16:creationId xmlns:a16="http://schemas.microsoft.com/office/drawing/2014/main" id="{2C08AFC4-049E-163B-0154-3C2FE85D8B95}"/>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15431D43-D4A4-F9E8-6D58-49E2BD859523}"/>
              </a:ext>
            </a:extLst>
          </p:cNvPr>
          <p:cNvSpPr txBox="1"/>
          <p:nvPr/>
        </p:nvSpPr>
        <p:spPr>
          <a:xfrm>
            <a:off x="441071" y="-11838"/>
            <a:ext cx="8215431"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dirty="0">
                <a:solidFill>
                  <a:srgbClr val="FFB526"/>
                </a:solidFill>
                <a:latin typeface="Open Sans" panose="020B0606030504020204" pitchFamily="34" charset="0"/>
                <a:ea typeface="Open Sans" panose="020B0606030504020204" pitchFamily="34" charset="0"/>
                <a:cs typeface="Open Sans" panose="020B0606030504020204" pitchFamily="34" charset="0"/>
              </a:rPr>
              <a:t>Results &amp; Discussions —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Web Application</a:t>
            </a:r>
          </a:p>
        </p:txBody>
      </p:sp>
      <p:sp>
        <p:nvSpPr>
          <p:cNvPr id="5" name="Rectangle 4">
            <a:extLst>
              <a:ext uri="{FF2B5EF4-FFF2-40B4-BE49-F238E27FC236}">
                <a16:creationId xmlns:a16="http://schemas.microsoft.com/office/drawing/2014/main" id="{63691748-777C-4DB5-887A-CD6C74A3AC9F}"/>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7F190431-6643-9DA3-B90B-8917B5834F1F}"/>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pic>
        <p:nvPicPr>
          <p:cNvPr id="7" name="Picture 6" descr="A screenshot of a black screen&#10;&#10;Description automatically generated">
            <a:extLst>
              <a:ext uri="{FF2B5EF4-FFF2-40B4-BE49-F238E27FC236}">
                <a16:creationId xmlns:a16="http://schemas.microsoft.com/office/drawing/2014/main" id="{88D8E69A-8459-3A69-D1B3-AB26CD637B7A}"/>
              </a:ext>
            </a:extLst>
          </p:cNvPr>
          <p:cNvPicPr>
            <a:picLocks noChangeAspect="1"/>
          </p:cNvPicPr>
          <p:nvPr/>
        </p:nvPicPr>
        <p:blipFill>
          <a:blip r:embed="rId5"/>
          <a:stretch>
            <a:fillRect/>
          </a:stretch>
        </p:blipFill>
        <p:spPr>
          <a:xfrm>
            <a:off x="1194330" y="628580"/>
            <a:ext cx="6755339" cy="3886339"/>
          </a:xfrm>
          <a:prstGeom prst="rect">
            <a:avLst/>
          </a:prstGeom>
        </p:spPr>
      </p:pic>
    </p:spTree>
    <p:extLst>
      <p:ext uri="{BB962C8B-B14F-4D97-AF65-F5344CB8AC3E}">
        <p14:creationId xmlns:p14="http://schemas.microsoft.com/office/powerpoint/2010/main" val="3848973412"/>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5097C818-147A-BF5F-7B39-9D8F864DAA2D}"/>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0D7C73BA-1A26-D9C9-6FD2-139B27AE6FEF}"/>
              </a:ext>
            </a:extLst>
          </p:cNvPr>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a:extLst>
              <a:ext uri="{FF2B5EF4-FFF2-40B4-BE49-F238E27FC236}">
                <a16:creationId xmlns:a16="http://schemas.microsoft.com/office/drawing/2014/main" id="{BE789FC3-5AC4-B03E-1CA4-8291D3198AD1}"/>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00056779-C03F-BBE2-4F1D-B22D9110D1E6}"/>
              </a:ext>
            </a:extLst>
          </p:cNvPr>
          <p:cNvSpPr txBox="1"/>
          <p:nvPr/>
        </p:nvSpPr>
        <p:spPr>
          <a:xfrm>
            <a:off x="441071" y="-11838"/>
            <a:ext cx="8215431"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dirty="0">
                <a:solidFill>
                  <a:srgbClr val="FFB526"/>
                </a:solidFill>
                <a:latin typeface="Open Sans" panose="020B0606030504020204" pitchFamily="34" charset="0"/>
                <a:ea typeface="Open Sans" panose="020B0606030504020204" pitchFamily="34" charset="0"/>
                <a:cs typeface="Open Sans" panose="020B0606030504020204" pitchFamily="34" charset="0"/>
              </a:rPr>
              <a:t>Results &amp; Discussions —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Web Application</a:t>
            </a:r>
          </a:p>
        </p:txBody>
      </p:sp>
      <p:sp>
        <p:nvSpPr>
          <p:cNvPr id="5" name="Rectangle 4">
            <a:extLst>
              <a:ext uri="{FF2B5EF4-FFF2-40B4-BE49-F238E27FC236}">
                <a16:creationId xmlns:a16="http://schemas.microsoft.com/office/drawing/2014/main" id="{526C5E7A-3475-0195-82E7-0B432C1B99D1}"/>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46697468-9F5E-3A40-6296-E6BA53364E4B}"/>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pic>
        <p:nvPicPr>
          <p:cNvPr id="4" name="Picture 3" descr="A screenshot of a black and white website&#10;&#10;Description automatically generated">
            <a:extLst>
              <a:ext uri="{FF2B5EF4-FFF2-40B4-BE49-F238E27FC236}">
                <a16:creationId xmlns:a16="http://schemas.microsoft.com/office/drawing/2014/main" id="{B5150E60-E197-5A3E-3CA7-A9EB0519DFBA}"/>
              </a:ext>
            </a:extLst>
          </p:cNvPr>
          <p:cNvPicPr>
            <a:picLocks noChangeAspect="1"/>
          </p:cNvPicPr>
          <p:nvPr/>
        </p:nvPicPr>
        <p:blipFill>
          <a:blip r:embed="rId5"/>
          <a:stretch>
            <a:fillRect/>
          </a:stretch>
        </p:blipFill>
        <p:spPr>
          <a:xfrm>
            <a:off x="1061950" y="580883"/>
            <a:ext cx="7020099" cy="4018632"/>
          </a:xfrm>
          <a:prstGeom prst="rect">
            <a:avLst/>
          </a:prstGeom>
        </p:spPr>
      </p:pic>
    </p:spTree>
    <p:extLst>
      <p:ext uri="{BB962C8B-B14F-4D97-AF65-F5344CB8AC3E}">
        <p14:creationId xmlns:p14="http://schemas.microsoft.com/office/powerpoint/2010/main" val="4058708702"/>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9" descr="A close up of a logo&#10;&#10;Description automatically generated"/>
          <p:cNvPicPr preferRelativeResize="0"/>
          <p:nvPr/>
        </p:nvPicPr>
        <p:blipFill rotWithShape="1">
          <a:blip r:embed="rId3">
            <a:alphaModFix/>
          </a:blip>
          <a:srcRect/>
          <a:stretch/>
        </p:blipFill>
        <p:spPr>
          <a:xfrm>
            <a:off x="-55605" y="0"/>
            <a:ext cx="9208873" cy="5179991"/>
          </a:xfrm>
          <a:prstGeom prst="rect">
            <a:avLst/>
          </a:prstGeom>
          <a:noFill/>
          <a:ln>
            <a:noFill/>
          </a:ln>
        </p:spPr>
      </p:pic>
      <p:sp>
        <p:nvSpPr>
          <p:cNvPr id="219" name="Google Shape;219;p29"/>
          <p:cNvSpPr txBox="1"/>
          <p:nvPr/>
        </p:nvSpPr>
        <p:spPr>
          <a:xfrm>
            <a:off x="1879556" y="1172194"/>
            <a:ext cx="5820525" cy="300060"/>
          </a:xfrm>
          <a:prstGeom prst="rect">
            <a:avLst/>
          </a:prstGeom>
          <a:noFill/>
          <a:ln>
            <a:noFill/>
          </a:ln>
        </p:spPr>
        <p:txBody>
          <a:bodyPr spcFirstLastPara="1" wrap="square" lIns="68569" tIns="68569" rIns="68569" bIns="68569" anchor="t" anchorCtr="0">
            <a:spAutoFit/>
          </a:bodyPr>
          <a:lstStyle/>
          <a:p>
            <a:endParaRPr sz="1050">
              <a:latin typeface="Calibri"/>
              <a:ea typeface="Calibri"/>
              <a:cs typeface="Calibri"/>
              <a:sym typeface="Calibri"/>
            </a:endParaRPr>
          </a:p>
        </p:txBody>
      </p:sp>
      <p:sp>
        <p:nvSpPr>
          <p:cNvPr id="221" name="Google Shape;221;p29"/>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A434DBF-578D-8DAC-1E89-EA443AE4DFB3}"/>
              </a:ext>
            </a:extLst>
          </p:cNvPr>
          <p:cNvSpPr txBox="1"/>
          <p:nvPr/>
        </p:nvSpPr>
        <p:spPr>
          <a:xfrm>
            <a:off x="1451662" y="18938"/>
            <a:ext cx="6194250"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 sz="2400" b="1">
                <a:solidFill>
                  <a:srgbClr val="FFB526"/>
                </a:solidFill>
                <a:latin typeface="Open Sans"/>
                <a:ea typeface="Open Sans"/>
                <a:cs typeface="Open Sans"/>
              </a:rPr>
              <a:t>Background of t</a:t>
            </a:r>
            <a:r>
              <a:rPr lang="en-PH" sz="2400" b="1">
                <a:solidFill>
                  <a:srgbClr val="FFB526"/>
                </a:solidFill>
                <a:latin typeface="Open Sans"/>
                <a:ea typeface="Open Sans"/>
                <a:cs typeface="Open Sans"/>
              </a:rPr>
              <a:t>he</a:t>
            </a:r>
            <a:r>
              <a:rPr lang="en" sz="2400" b="1">
                <a:solidFill>
                  <a:srgbClr val="FFB526"/>
                </a:solidFill>
                <a:latin typeface="Open Sans"/>
                <a:ea typeface="Open Sans"/>
                <a:cs typeface="Open Sans"/>
              </a:rPr>
              <a:t> Study (cont.)</a:t>
            </a:r>
            <a:endParaRPr sz="2400" b="1">
              <a:solidFill>
                <a:srgbClr val="FFB526"/>
              </a:solidFill>
              <a:latin typeface="Open Sans"/>
              <a:ea typeface="Open Sans"/>
              <a:cs typeface="Open Sans"/>
            </a:endParaRPr>
          </a:p>
        </p:txBody>
      </p:sp>
      <p:sp>
        <p:nvSpPr>
          <p:cNvPr id="3" name="Rectangle 2">
            <a:extLst>
              <a:ext uri="{FF2B5EF4-FFF2-40B4-BE49-F238E27FC236}">
                <a16:creationId xmlns:a16="http://schemas.microsoft.com/office/drawing/2014/main" id="{463C7C50-2671-A16B-9448-20047BFD22F9}"/>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FFAEA12D-9F55-03F3-8786-8ED8C8249534}"/>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pic>
        <p:nvPicPr>
          <p:cNvPr id="10" name="Picture 9" descr="A screenshot of a video&#10;&#10;Description automatically generated">
            <a:extLst>
              <a:ext uri="{FF2B5EF4-FFF2-40B4-BE49-F238E27FC236}">
                <a16:creationId xmlns:a16="http://schemas.microsoft.com/office/drawing/2014/main" id="{A24A3D0C-710A-DC09-1AF1-689D8A743946}"/>
              </a:ext>
            </a:extLst>
          </p:cNvPr>
          <p:cNvPicPr>
            <a:picLocks noChangeAspect="1"/>
          </p:cNvPicPr>
          <p:nvPr/>
        </p:nvPicPr>
        <p:blipFill>
          <a:blip r:embed="rId5"/>
          <a:stretch>
            <a:fillRect/>
          </a:stretch>
        </p:blipFill>
        <p:spPr>
          <a:xfrm>
            <a:off x="332118" y="2812177"/>
            <a:ext cx="6010454" cy="1295339"/>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984195DC-2176-F327-D7D5-DD5DDEB98E7A}"/>
              </a:ext>
            </a:extLst>
          </p:cNvPr>
          <p:cNvPicPr>
            <a:picLocks noChangeAspect="1"/>
          </p:cNvPicPr>
          <p:nvPr/>
        </p:nvPicPr>
        <p:blipFill>
          <a:blip r:embed="rId6"/>
          <a:stretch>
            <a:fillRect/>
          </a:stretch>
        </p:blipFill>
        <p:spPr>
          <a:xfrm>
            <a:off x="6550953" y="2700882"/>
            <a:ext cx="2182484" cy="1903659"/>
          </a:xfrm>
          <a:prstGeom prst="rect">
            <a:avLst/>
          </a:prstGeom>
        </p:spPr>
      </p:pic>
      <p:pic>
        <p:nvPicPr>
          <p:cNvPr id="5" name="Picture 4" descr="A screenshot of a black and white screen&#10;&#10;Description automatically generated">
            <a:extLst>
              <a:ext uri="{FF2B5EF4-FFF2-40B4-BE49-F238E27FC236}">
                <a16:creationId xmlns:a16="http://schemas.microsoft.com/office/drawing/2014/main" id="{BB93F41C-EC02-50B5-9BDA-ED096A439B93}"/>
              </a:ext>
            </a:extLst>
          </p:cNvPr>
          <p:cNvPicPr>
            <a:picLocks noChangeAspect="1"/>
          </p:cNvPicPr>
          <p:nvPr/>
        </p:nvPicPr>
        <p:blipFill>
          <a:blip r:embed="rId7"/>
          <a:stretch>
            <a:fillRect/>
          </a:stretch>
        </p:blipFill>
        <p:spPr>
          <a:xfrm>
            <a:off x="332117" y="1112529"/>
            <a:ext cx="7218152" cy="1505864"/>
          </a:xfrm>
          <a:prstGeom prst="rect">
            <a:avLst/>
          </a:prstGeom>
        </p:spPr>
      </p:pic>
      <p:sp>
        <p:nvSpPr>
          <p:cNvPr id="8" name="Google Shape;197;p33">
            <a:extLst>
              <a:ext uri="{FF2B5EF4-FFF2-40B4-BE49-F238E27FC236}">
                <a16:creationId xmlns:a16="http://schemas.microsoft.com/office/drawing/2014/main" id="{E9712BD2-A3B9-A856-E874-0ECF4B5D77FB}"/>
              </a:ext>
            </a:extLst>
          </p:cNvPr>
          <p:cNvSpPr txBox="1">
            <a:spLocks/>
          </p:cNvSpPr>
          <p:nvPr/>
        </p:nvSpPr>
        <p:spPr>
          <a:xfrm>
            <a:off x="-55613" y="652366"/>
            <a:ext cx="3529414" cy="4229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000" b="1">
                <a:solidFill>
                  <a:schemeClr val="tx2"/>
                </a:solidFill>
                <a:latin typeface="Open Sans" panose="020B0606030504020204" pitchFamily="34" charset="0"/>
                <a:ea typeface="Open Sans" panose="020B0606030504020204" pitchFamily="34" charset="0"/>
                <a:cs typeface="Open Sans" panose="020B0606030504020204" pitchFamily="34" charset="0"/>
              </a:rPr>
              <a:t>Examples of Clickbait</a:t>
            </a:r>
            <a:endParaRPr lang="en-PH" sz="20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424938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C77C0F20-0F23-698A-9600-63E9054C3015}"/>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D1AD35E9-3F4D-3BD8-DCB6-452A4F574125}"/>
              </a:ext>
            </a:extLst>
          </p:cNvPr>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a:extLst>
              <a:ext uri="{FF2B5EF4-FFF2-40B4-BE49-F238E27FC236}">
                <a16:creationId xmlns:a16="http://schemas.microsoft.com/office/drawing/2014/main" id="{D7A98D28-EEC0-E514-CCF1-5F412379CF08}"/>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4730F03E-6CC3-05CE-2961-D11B14100E3A}"/>
              </a:ext>
            </a:extLst>
          </p:cNvPr>
          <p:cNvSpPr txBox="1"/>
          <p:nvPr/>
        </p:nvSpPr>
        <p:spPr>
          <a:xfrm>
            <a:off x="441071" y="-11838"/>
            <a:ext cx="8215431"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dirty="0">
                <a:solidFill>
                  <a:srgbClr val="FFB526"/>
                </a:solidFill>
                <a:latin typeface="Open Sans" panose="020B0606030504020204" pitchFamily="34" charset="0"/>
                <a:ea typeface="Open Sans" panose="020B0606030504020204" pitchFamily="34" charset="0"/>
                <a:cs typeface="Open Sans" panose="020B0606030504020204" pitchFamily="34" charset="0"/>
              </a:rPr>
              <a:t>Results &amp; Discussions —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Web Application</a:t>
            </a:r>
          </a:p>
        </p:txBody>
      </p:sp>
      <p:sp>
        <p:nvSpPr>
          <p:cNvPr id="5" name="Rectangle 4">
            <a:extLst>
              <a:ext uri="{FF2B5EF4-FFF2-40B4-BE49-F238E27FC236}">
                <a16:creationId xmlns:a16="http://schemas.microsoft.com/office/drawing/2014/main" id="{4D2BC669-6A43-5FB6-5899-8F35037AAFA5}"/>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1EAD1B88-273B-3B35-72A5-EF278BD8AED4}"/>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pic>
        <p:nvPicPr>
          <p:cNvPr id="7" name="Picture 6" descr="A screenshot of a video link&#10;&#10;Description automatically generated">
            <a:extLst>
              <a:ext uri="{FF2B5EF4-FFF2-40B4-BE49-F238E27FC236}">
                <a16:creationId xmlns:a16="http://schemas.microsoft.com/office/drawing/2014/main" id="{8454B74C-B3AC-040A-6B08-8BE6CF6CDE57}"/>
              </a:ext>
            </a:extLst>
          </p:cNvPr>
          <p:cNvPicPr>
            <a:picLocks noChangeAspect="1"/>
          </p:cNvPicPr>
          <p:nvPr/>
        </p:nvPicPr>
        <p:blipFill>
          <a:blip r:embed="rId5"/>
          <a:stretch>
            <a:fillRect/>
          </a:stretch>
        </p:blipFill>
        <p:spPr>
          <a:xfrm>
            <a:off x="1129090" y="594606"/>
            <a:ext cx="6885820" cy="3954287"/>
          </a:xfrm>
          <a:prstGeom prst="rect">
            <a:avLst/>
          </a:prstGeom>
        </p:spPr>
      </p:pic>
    </p:spTree>
    <p:extLst>
      <p:ext uri="{BB962C8B-B14F-4D97-AF65-F5344CB8AC3E}">
        <p14:creationId xmlns:p14="http://schemas.microsoft.com/office/powerpoint/2010/main" val="269537952"/>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9F220ECA-D811-FE3D-8745-314613C34FB1}"/>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534ECFBE-5C77-D627-0F68-6D01ED8ECFFF}"/>
              </a:ext>
            </a:extLst>
          </p:cNvPr>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a:extLst>
              <a:ext uri="{FF2B5EF4-FFF2-40B4-BE49-F238E27FC236}">
                <a16:creationId xmlns:a16="http://schemas.microsoft.com/office/drawing/2014/main" id="{AE939583-B5FF-6215-F3C5-981A5512FB35}"/>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1E253B38-833E-EB6E-743B-31420FA58B06}"/>
              </a:ext>
            </a:extLst>
          </p:cNvPr>
          <p:cNvSpPr txBox="1"/>
          <p:nvPr/>
        </p:nvSpPr>
        <p:spPr>
          <a:xfrm>
            <a:off x="441071" y="-11838"/>
            <a:ext cx="8215431"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dirty="0">
                <a:solidFill>
                  <a:srgbClr val="FFB526"/>
                </a:solidFill>
                <a:latin typeface="Open Sans" panose="020B0606030504020204" pitchFamily="34" charset="0"/>
                <a:ea typeface="Open Sans" panose="020B0606030504020204" pitchFamily="34" charset="0"/>
                <a:cs typeface="Open Sans" panose="020B0606030504020204" pitchFamily="34" charset="0"/>
              </a:rPr>
              <a:t>Results &amp; Discussions —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Web Application</a:t>
            </a:r>
          </a:p>
        </p:txBody>
      </p:sp>
      <p:sp>
        <p:nvSpPr>
          <p:cNvPr id="5" name="Rectangle 4">
            <a:extLst>
              <a:ext uri="{FF2B5EF4-FFF2-40B4-BE49-F238E27FC236}">
                <a16:creationId xmlns:a16="http://schemas.microsoft.com/office/drawing/2014/main" id="{9E335822-3A33-6D7F-AC64-C9CA485EC952}"/>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2B6DFB8A-5A97-59A8-16F8-1C079CAC36CC}"/>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pic>
        <p:nvPicPr>
          <p:cNvPr id="7" name="Picture 6" descr="A screenshot of a chat&#10;&#10;Description automatically generated">
            <a:extLst>
              <a:ext uri="{FF2B5EF4-FFF2-40B4-BE49-F238E27FC236}">
                <a16:creationId xmlns:a16="http://schemas.microsoft.com/office/drawing/2014/main" id="{CD0F797E-63F5-53FC-CFF1-AC8DAE6E2421}"/>
              </a:ext>
            </a:extLst>
          </p:cNvPr>
          <p:cNvPicPr>
            <a:picLocks noChangeAspect="1"/>
          </p:cNvPicPr>
          <p:nvPr/>
        </p:nvPicPr>
        <p:blipFill>
          <a:blip r:embed="rId5"/>
          <a:stretch>
            <a:fillRect/>
          </a:stretch>
        </p:blipFill>
        <p:spPr>
          <a:xfrm>
            <a:off x="1105835" y="594936"/>
            <a:ext cx="6885902" cy="3953628"/>
          </a:xfrm>
          <a:prstGeom prst="rect">
            <a:avLst/>
          </a:prstGeom>
        </p:spPr>
      </p:pic>
    </p:spTree>
    <p:extLst>
      <p:ext uri="{BB962C8B-B14F-4D97-AF65-F5344CB8AC3E}">
        <p14:creationId xmlns:p14="http://schemas.microsoft.com/office/powerpoint/2010/main" val="1664895432"/>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BD5E911D-CC38-2AE7-66E5-5CC0DF3E54CD}"/>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42AD1E14-A875-88F8-37E3-5F5A0DB4669A}"/>
              </a:ext>
            </a:extLst>
          </p:cNvPr>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a:extLst>
              <a:ext uri="{FF2B5EF4-FFF2-40B4-BE49-F238E27FC236}">
                <a16:creationId xmlns:a16="http://schemas.microsoft.com/office/drawing/2014/main" id="{1BC1CD10-E5C8-D8E2-1F78-5C3847A7C76D}"/>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B2B6F94B-0E87-3078-DAE7-C70F3BCAA82E}"/>
              </a:ext>
            </a:extLst>
          </p:cNvPr>
          <p:cNvSpPr txBox="1"/>
          <p:nvPr/>
        </p:nvSpPr>
        <p:spPr>
          <a:xfrm>
            <a:off x="441071" y="-11838"/>
            <a:ext cx="8215431"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dirty="0">
                <a:solidFill>
                  <a:srgbClr val="FFB526"/>
                </a:solidFill>
                <a:latin typeface="Open Sans" panose="020B0606030504020204" pitchFamily="34" charset="0"/>
                <a:ea typeface="Open Sans" panose="020B0606030504020204" pitchFamily="34" charset="0"/>
                <a:cs typeface="Open Sans" panose="020B0606030504020204" pitchFamily="34" charset="0"/>
              </a:rPr>
              <a:t>Results &amp; Discussions —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Web Application</a:t>
            </a:r>
          </a:p>
        </p:txBody>
      </p:sp>
      <p:sp>
        <p:nvSpPr>
          <p:cNvPr id="5" name="Rectangle 4">
            <a:extLst>
              <a:ext uri="{FF2B5EF4-FFF2-40B4-BE49-F238E27FC236}">
                <a16:creationId xmlns:a16="http://schemas.microsoft.com/office/drawing/2014/main" id="{04749E09-B8B3-47C0-61C0-CFE66B081014}"/>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95078DF5-AF91-DD1B-B05D-8E16916054D8}"/>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pic>
        <p:nvPicPr>
          <p:cNvPr id="7" name="Picture 6" descr="A screenshot of a black screen&#10;&#10;Description automatically generated">
            <a:extLst>
              <a:ext uri="{FF2B5EF4-FFF2-40B4-BE49-F238E27FC236}">
                <a16:creationId xmlns:a16="http://schemas.microsoft.com/office/drawing/2014/main" id="{EFD80C89-2420-88EE-02CE-EFAA130D44C3}"/>
              </a:ext>
            </a:extLst>
          </p:cNvPr>
          <p:cNvPicPr>
            <a:picLocks noChangeAspect="1"/>
          </p:cNvPicPr>
          <p:nvPr/>
        </p:nvPicPr>
        <p:blipFill>
          <a:blip r:embed="rId5"/>
          <a:stretch>
            <a:fillRect/>
          </a:stretch>
        </p:blipFill>
        <p:spPr>
          <a:xfrm>
            <a:off x="1215732" y="645151"/>
            <a:ext cx="6712535" cy="3853198"/>
          </a:xfrm>
          <a:prstGeom prst="rect">
            <a:avLst/>
          </a:prstGeom>
        </p:spPr>
      </p:pic>
    </p:spTree>
    <p:extLst>
      <p:ext uri="{BB962C8B-B14F-4D97-AF65-F5344CB8AC3E}">
        <p14:creationId xmlns:p14="http://schemas.microsoft.com/office/powerpoint/2010/main" val="2039723889"/>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1788E384-CF43-6679-8D85-D94EE777ED55}"/>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72C73931-C2FE-F26D-9D07-6A5BA1A89AE9}"/>
              </a:ext>
            </a:extLst>
          </p:cNvPr>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a:extLst>
              <a:ext uri="{FF2B5EF4-FFF2-40B4-BE49-F238E27FC236}">
                <a16:creationId xmlns:a16="http://schemas.microsoft.com/office/drawing/2014/main" id="{CC18DDE5-A891-D541-6AA9-E3D62E023543}"/>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9A2B11C-85D8-AA20-7819-429FB8B43DB0}"/>
              </a:ext>
            </a:extLst>
          </p:cNvPr>
          <p:cNvSpPr txBox="1"/>
          <p:nvPr/>
        </p:nvSpPr>
        <p:spPr>
          <a:xfrm>
            <a:off x="441071" y="-11838"/>
            <a:ext cx="8215431"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Results &amp; Discussions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Survey Results</a:t>
            </a:r>
          </a:p>
        </p:txBody>
      </p:sp>
      <p:sp>
        <p:nvSpPr>
          <p:cNvPr id="5" name="Rectangle 4">
            <a:extLst>
              <a:ext uri="{FF2B5EF4-FFF2-40B4-BE49-F238E27FC236}">
                <a16:creationId xmlns:a16="http://schemas.microsoft.com/office/drawing/2014/main" id="{D19EDA92-0351-8D12-D355-266ACC8E58BC}"/>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3E4424A2-675C-181E-E8BE-B6FE17026313}"/>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pic>
        <p:nvPicPr>
          <p:cNvPr id="4" name="Picture 3">
            <a:extLst>
              <a:ext uri="{FF2B5EF4-FFF2-40B4-BE49-F238E27FC236}">
                <a16:creationId xmlns:a16="http://schemas.microsoft.com/office/drawing/2014/main" id="{13C1F179-1DD8-7299-29A2-80237320165A}"/>
              </a:ext>
            </a:extLst>
          </p:cNvPr>
          <p:cNvPicPr>
            <a:picLocks noChangeAspect="1"/>
          </p:cNvPicPr>
          <p:nvPr/>
        </p:nvPicPr>
        <p:blipFill>
          <a:blip r:embed="rId5"/>
          <a:stretch>
            <a:fillRect/>
          </a:stretch>
        </p:blipFill>
        <p:spPr>
          <a:xfrm>
            <a:off x="1705303" y="965878"/>
            <a:ext cx="5686966" cy="3206283"/>
          </a:xfrm>
          <a:prstGeom prst="rect">
            <a:avLst/>
          </a:prstGeom>
        </p:spPr>
      </p:pic>
    </p:spTree>
    <p:extLst>
      <p:ext uri="{BB962C8B-B14F-4D97-AF65-F5344CB8AC3E}">
        <p14:creationId xmlns:p14="http://schemas.microsoft.com/office/powerpoint/2010/main" val="2964519323"/>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7064DCD8-B202-3130-1FC0-E0C2EFE0A8D6}"/>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24581D2F-CE0D-E8AC-75C5-578A13510071}"/>
              </a:ext>
            </a:extLst>
          </p:cNvPr>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a:extLst>
              <a:ext uri="{FF2B5EF4-FFF2-40B4-BE49-F238E27FC236}">
                <a16:creationId xmlns:a16="http://schemas.microsoft.com/office/drawing/2014/main" id="{5E0614FF-F53D-FDFB-F7F2-93407D3AD903}"/>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8030B2F6-01E3-2D93-E4F3-5B04B27C8E5F}"/>
              </a:ext>
            </a:extLst>
          </p:cNvPr>
          <p:cNvSpPr txBox="1"/>
          <p:nvPr/>
        </p:nvSpPr>
        <p:spPr>
          <a:xfrm>
            <a:off x="1046042" y="-28377"/>
            <a:ext cx="7051916"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Conclusions</a:t>
            </a:r>
            <a:endParaRPr sz="2400" b="1">
              <a:solidFill>
                <a:srgbClr val="FFB526"/>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45DBB456-B082-A99B-A8C3-843111AE8B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324" y="551372"/>
            <a:ext cx="2420880" cy="24208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con&#10;&#10;Description automatically generated">
            <a:extLst>
              <a:ext uri="{FF2B5EF4-FFF2-40B4-BE49-F238E27FC236}">
                <a16:creationId xmlns:a16="http://schemas.microsoft.com/office/drawing/2014/main" id="{BA0CF7AC-F2A8-BA47-E915-4840327E9C16}"/>
              </a:ext>
            </a:extLst>
          </p:cNvPr>
          <p:cNvPicPr>
            <a:picLocks noChangeAspect="1"/>
          </p:cNvPicPr>
          <p:nvPr/>
        </p:nvPicPr>
        <p:blipFill rotWithShape="1">
          <a:blip r:embed="rId5"/>
          <a:srcRect l="20846" r="21954"/>
          <a:stretch/>
        </p:blipFill>
        <p:spPr>
          <a:xfrm>
            <a:off x="3573145" y="905542"/>
            <a:ext cx="1858060" cy="1827194"/>
          </a:xfrm>
          <a:prstGeom prst="rect">
            <a:avLst/>
          </a:prstGeom>
        </p:spPr>
      </p:pic>
      <p:sp>
        <p:nvSpPr>
          <p:cNvPr id="13" name="Google Shape;197;p33">
            <a:extLst>
              <a:ext uri="{FF2B5EF4-FFF2-40B4-BE49-F238E27FC236}">
                <a16:creationId xmlns:a16="http://schemas.microsoft.com/office/drawing/2014/main" id="{D5B89010-C4ED-FF59-38F3-A5D5A132498E}"/>
              </a:ext>
            </a:extLst>
          </p:cNvPr>
          <p:cNvSpPr txBox="1">
            <a:spLocks/>
          </p:cNvSpPr>
          <p:nvPr/>
        </p:nvSpPr>
        <p:spPr>
          <a:xfrm>
            <a:off x="531580" y="2972252"/>
            <a:ext cx="2230958" cy="110343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400" b="1">
                <a:solidFill>
                  <a:schemeClr val="tx2"/>
                </a:solidFill>
                <a:latin typeface="Open Sans" panose="020B0606030504020204" pitchFamily="34" charset="0"/>
                <a:ea typeface="Open Sans" panose="020B0606030504020204" pitchFamily="34" charset="0"/>
                <a:cs typeface="Open Sans" panose="020B0606030504020204" pitchFamily="34" charset="0"/>
              </a:rPr>
              <a:t>Generate Dataset</a:t>
            </a:r>
          </a:p>
          <a:p>
            <a:endParaRPr lang="en-PH" sz="600">
              <a:latin typeface="Open Sans" panose="020B0606030504020204" pitchFamily="34" charset="0"/>
              <a:ea typeface="Open Sans" panose="020B0606030504020204" pitchFamily="34" charset="0"/>
              <a:cs typeface="Open Sans" panose="020B0606030504020204" pitchFamily="34" charset="0"/>
            </a:endParaRPr>
          </a:p>
          <a:p>
            <a:r>
              <a:rPr lang="en-PH">
                <a:latin typeface="Open Sans" panose="020B0606030504020204" pitchFamily="34" charset="0"/>
                <a:ea typeface="Open Sans" panose="020B0606030504020204" pitchFamily="34" charset="0"/>
                <a:cs typeface="Open Sans" panose="020B0606030504020204" pitchFamily="34" charset="0"/>
              </a:rPr>
              <a:t>Collect clickbait and non-clickbait Filipino News Headlines (both in Filipino and English).</a:t>
            </a:r>
          </a:p>
        </p:txBody>
      </p:sp>
      <p:sp>
        <p:nvSpPr>
          <p:cNvPr id="14" name="Google Shape;201;p33">
            <a:extLst>
              <a:ext uri="{FF2B5EF4-FFF2-40B4-BE49-F238E27FC236}">
                <a16:creationId xmlns:a16="http://schemas.microsoft.com/office/drawing/2014/main" id="{29076394-5FE7-0B62-A70F-EDE18B4E928B}"/>
              </a:ext>
            </a:extLst>
          </p:cNvPr>
          <p:cNvSpPr txBox="1">
            <a:spLocks/>
          </p:cNvSpPr>
          <p:nvPr/>
        </p:nvSpPr>
        <p:spPr>
          <a:xfrm>
            <a:off x="3232269" y="2890843"/>
            <a:ext cx="2539812" cy="15174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400" b="1">
                <a:solidFill>
                  <a:schemeClr val="tx2"/>
                </a:solidFill>
                <a:latin typeface="Open Sans" panose="020B0606030504020204" pitchFamily="34" charset="0"/>
                <a:ea typeface="Open Sans" panose="020B0606030504020204" pitchFamily="34" charset="0"/>
                <a:cs typeface="Open Sans" panose="020B0606030504020204" pitchFamily="34" charset="0"/>
              </a:rPr>
              <a:t>Train Model</a:t>
            </a:r>
          </a:p>
          <a:p>
            <a:endParaRPr lang="en-PH" sz="600">
              <a:latin typeface="Open Sans" panose="020B0606030504020204" pitchFamily="34" charset="0"/>
              <a:ea typeface="Open Sans" panose="020B0606030504020204" pitchFamily="34" charset="0"/>
              <a:cs typeface="Open Sans" panose="020B0606030504020204" pitchFamily="34" charset="0"/>
            </a:endParaRPr>
          </a:p>
          <a:p>
            <a:r>
              <a:rPr lang="en-PH">
                <a:latin typeface="Open Sans" panose="020B0606030504020204" pitchFamily="34" charset="0"/>
                <a:ea typeface="Open Sans" panose="020B0606030504020204" pitchFamily="34" charset="0"/>
                <a:cs typeface="Open Sans" panose="020B0606030504020204" pitchFamily="34" charset="0"/>
              </a:rPr>
              <a:t>Develop a clickbait detection system using a pre-trained </a:t>
            </a:r>
            <a:r>
              <a:rPr lang="en-PH" err="1">
                <a:latin typeface="Open Sans" panose="020B0606030504020204" pitchFamily="34" charset="0"/>
                <a:ea typeface="Open Sans" panose="020B0606030504020204" pitchFamily="34" charset="0"/>
                <a:cs typeface="Open Sans" panose="020B0606030504020204" pitchFamily="34" charset="0"/>
              </a:rPr>
              <a:t>MobileBERT</a:t>
            </a:r>
            <a:r>
              <a:rPr lang="en-PH">
                <a:latin typeface="Open Sans" panose="020B0606030504020204" pitchFamily="34" charset="0"/>
                <a:ea typeface="Open Sans" panose="020B0606030504020204" pitchFamily="34" charset="0"/>
                <a:cs typeface="Open Sans" panose="020B0606030504020204" pitchFamily="34" charset="0"/>
              </a:rPr>
              <a:t> language model with a </a:t>
            </a:r>
            <a:r>
              <a:rPr lang="en-PH" err="1">
                <a:latin typeface="Open Sans" panose="020B0606030504020204" pitchFamily="34" charset="0"/>
                <a:ea typeface="Open Sans" panose="020B0606030504020204" pitchFamily="34" charset="0"/>
                <a:cs typeface="Open Sans" panose="020B0606030504020204" pitchFamily="34" charset="0"/>
              </a:rPr>
              <a:t>BiGRU</a:t>
            </a:r>
            <a:r>
              <a:rPr lang="en-PH">
                <a:latin typeface="Open Sans" panose="020B0606030504020204" pitchFamily="34" charset="0"/>
                <a:ea typeface="Open Sans" panose="020B0606030504020204" pitchFamily="34" charset="0"/>
                <a:cs typeface="Open Sans" panose="020B0606030504020204" pitchFamily="34" charset="0"/>
              </a:rPr>
              <a:t> model.</a:t>
            </a:r>
          </a:p>
        </p:txBody>
      </p:sp>
      <p:sp>
        <p:nvSpPr>
          <p:cNvPr id="17" name="Google Shape;204;p33">
            <a:extLst>
              <a:ext uri="{FF2B5EF4-FFF2-40B4-BE49-F238E27FC236}">
                <a16:creationId xmlns:a16="http://schemas.microsoft.com/office/drawing/2014/main" id="{728A47AE-58DD-42FE-2916-C949BDD2F67F}"/>
              </a:ext>
            </a:extLst>
          </p:cNvPr>
          <p:cNvSpPr txBox="1">
            <a:spLocks/>
          </p:cNvSpPr>
          <p:nvPr/>
        </p:nvSpPr>
        <p:spPr>
          <a:xfrm>
            <a:off x="6241835" y="2590773"/>
            <a:ext cx="2633091" cy="168191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PH" sz="2400" b="1">
                <a:solidFill>
                  <a:schemeClr val="tx2"/>
                </a:solidFill>
                <a:latin typeface="Open Sans" panose="020B0606030504020204" pitchFamily="34" charset="0"/>
                <a:ea typeface="Open Sans" panose="020B0606030504020204" pitchFamily="34" charset="0"/>
                <a:cs typeface="Open Sans" panose="020B0606030504020204" pitchFamily="34" charset="0"/>
              </a:rPr>
              <a:t>Evaluate Model</a:t>
            </a:r>
          </a:p>
          <a:p>
            <a:endParaRPr lang="en-PH" sz="600">
              <a:latin typeface="Open Sans" panose="020B0606030504020204" pitchFamily="34" charset="0"/>
              <a:ea typeface="Open Sans" panose="020B0606030504020204" pitchFamily="34" charset="0"/>
              <a:cs typeface="Open Sans" panose="020B0606030504020204" pitchFamily="34" charset="0"/>
            </a:endParaRPr>
          </a:p>
          <a:p>
            <a:r>
              <a:rPr lang="en-PH">
                <a:latin typeface="Open Sans" panose="020B0606030504020204" pitchFamily="34" charset="0"/>
                <a:ea typeface="Open Sans" panose="020B0606030504020204" pitchFamily="34" charset="0"/>
                <a:cs typeface="Open Sans" panose="020B0606030504020204" pitchFamily="34" charset="0"/>
              </a:rPr>
              <a:t>Evaluate the performance of the clickbait detection model.</a:t>
            </a:r>
          </a:p>
          <a:p>
            <a:endParaRPr lang="en-PH" sz="1600">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3">
            <a:extLst>
              <a:ext uri="{FF2B5EF4-FFF2-40B4-BE49-F238E27FC236}">
                <a16:creationId xmlns:a16="http://schemas.microsoft.com/office/drawing/2014/main" id="{E47F1858-24A3-027A-259E-B9821A031D2A}"/>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636F11DA-A119-0E20-F1D4-D991893B112E}"/>
              </a:ext>
            </a:extLst>
          </p:cNvPr>
          <p:cNvPicPr>
            <a:picLocks noChangeAspect="1"/>
          </p:cNvPicPr>
          <p:nvPr/>
        </p:nvPicPr>
        <p:blipFill rotWithShape="1">
          <a:blip r:embed="rId6"/>
          <a:srcRect l="2543" t="9630" r="2045" b="8000"/>
          <a:stretch/>
        </p:blipFill>
        <p:spPr>
          <a:xfrm>
            <a:off x="7270678" y="4714155"/>
            <a:ext cx="1232900" cy="402497"/>
          </a:xfrm>
          <a:prstGeom prst="rect">
            <a:avLst/>
          </a:prstGeom>
        </p:spPr>
      </p:pic>
      <p:pic>
        <p:nvPicPr>
          <p:cNvPr id="1028" name="Picture 4" descr="Evaluation - Free commerce and shopping icons">
            <a:extLst>
              <a:ext uri="{FF2B5EF4-FFF2-40B4-BE49-F238E27FC236}">
                <a16:creationId xmlns:a16="http://schemas.microsoft.com/office/drawing/2014/main" id="{E14963F9-7826-F63E-2BA7-4748136D77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1665" y="986345"/>
            <a:ext cx="1681913" cy="168191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CBCFE885-EA3C-0744-0AF8-EC68F26991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963" y="860855"/>
            <a:ext cx="1970981" cy="19165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FD6F7D7-D273-FE89-985B-B624C07A62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6684" y="869017"/>
            <a:ext cx="1970981" cy="19165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949B6FA0-2A0E-ADB7-0E6E-9C033FC128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5033" y="902513"/>
            <a:ext cx="1970981" cy="1916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07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fade">
                                      <p:cBhvr>
                                        <p:cTn id="23" dur="500"/>
                                        <p:tgtEl>
                                          <p:spTgt spid="10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146"/>
                                        </p:tgtEl>
                                        <p:attrNameLst>
                                          <p:attrName>style.visibility</p:attrName>
                                        </p:attrNameLst>
                                      </p:cBhvr>
                                      <p:to>
                                        <p:strVal val="visible"/>
                                      </p:to>
                                    </p:set>
                                    <p:animEffect transition="in" filter="fade">
                                      <p:cBhvr>
                                        <p:cTn id="31" dur="500"/>
                                        <p:tgtEl>
                                          <p:spTgt spid="614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AD60B9DE-AF59-2AB4-B0B7-AB5A48F422E7}"/>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12485689-B95C-37A0-7DAA-EA5E422E581C}"/>
              </a:ext>
            </a:extLst>
          </p:cNvPr>
          <p:cNvPicPr preferRelativeResize="0"/>
          <p:nvPr/>
        </p:nvPicPr>
        <p:blipFill rotWithShape="1">
          <a:blip r:embed="rId3">
            <a:alphaModFix/>
          </a:blip>
          <a:srcRect/>
          <a:stretch/>
        </p:blipFill>
        <p:spPr>
          <a:xfrm>
            <a:off x="-55605" y="-1"/>
            <a:ext cx="9208873" cy="5180400"/>
          </a:xfrm>
          <a:prstGeom prst="rect">
            <a:avLst/>
          </a:prstGeom>
          <a:noFill/>
          <a:ln>
            <a:noFill/>
          </a:ln>
        </p:spPr>
      </p:pic>
      <p:pic>
        <p:nvPicPr>
          <p:cNvPr id="6" name="Picture 4">
            <a:extLst>
              <a:ext uri="{FF2B5EF4-FFF2-40B4-BE49-F238E27FC236}">
                <a16:creationId xmlns:a16="http://schemas.microsoft.com/office/drawing/2014/main" id="{2AEA566D-0277-B9E9-EC24-20722CF55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970" y="994533"/>
            <a:ext cx="1858060" cy="1858060"/>
          </a:xfrm>
          <a:prstGeom prst="rect">
            <a:avLst/>
          </a:prstGeom>
          <a:noFill/>
          <a:extLst>
            <a:ext uri="{909E8E84-426E-40DD-AFC4-6F175D3DCCD1}">
              <a14:hiddenFill xmlns:a14="http://schemas.microsoft.com/office/drawing/2010/main">
                <a:solidFill>
                  <a:srgbClr val="FFFFFF"/>
                </a:solidFill>
              </a14:hiddenFill>
            </a:ext>
          </a:extLst>
        </p:spPr>
      </p:pic>
      <p:sp>
        <p:nvSpPr>
          <p:cNvPr id="221" name="Google Shape;221;p29">
            <a:extLst>
              <a:ext uri="{FF2B5EF4-FFF2-40B4-BE49-F238E27FC236}">
                <a16:creationId xmlns:a16="http://schemas.microsoft.com/office/drawing/2014/main" id="{3F00B66F-B2A8-9963-659A-68DF5A1149C5}"/>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DA7553F0-7831-BFF0-EAC9-D0833CD9B736}"/>
              </a:ext>
            </a:extLst>
          </p:cNvPr>
          <p:cNvSpPr txBox="1"/>
          <p:nvPr/>
        </p:nvSpPr>
        <p:spPr>
          <a:xfrm>
            <a:off x="740880" y="-25130"/>
            <a:ext cx="7615812"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Conclusions (cont.)</a:t>
            </a:r>
            <a:endParaRPr sz="2400" b="1">
              <a:solidFill>
                <a:srgbClr val="FFB52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Google Shape;201;p33">
            <a:extLst>
              <a:ext uri="{FF2B5EF4-FFF2-40B4-BE49-F238E27FC236}">
                <a16:creationId xmlns:a16="http://schemas.microsoft.com/office/drawing/2014/main" id="{78A088F1-A063-8DEF-E6A6-EECFBA0634E8}"/>
              </a:ext>
            </a:extLst>
          </p:cNvPr>
          <p:cNvSpPr txBox="1">
            <a:spLocks/>
          </p:cNvSpPr>
          <p:nvPr/>
        </p:nvSpPr>
        <p:spPr>
          <a:xfrm>
            <a:off x="2384853" y="2717752"/>
            <a:ext cx="4327867" cy="15174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400" b="1">
                <a:solidFill>
                  <a:schemeClr val="tx2"/>
                </a:solidFill>
                <a:latin typeface="Open Sans" panose="020B0606030504020204" pitchFamily="34" charset="0"/>
                <a:ea typeface="Open Sans" panose="020B0606030504020204" pitchFamily="34" charset="0"/>
                <a:cs typeface="Open Sans" panose="020B0606030504020204" pitchFamily="34" charset="0"/>
              </a:rPr>
              <a:t>Develop a Web Application</a:t>
            </a:r>
          </a:p>
          <a:p>
            <a:endParaRPr lang="en-PH" sz="600">
              <a:latin typeface="Open Sans" panose="020B0606030504020204" pitchFamily="34" charset="0"/>
              <a:ea typeface="Open Sans" panose="020B0606030504020204" pitchFamily="34" charset="0"/>
              <a:cs typeface="Open Sans" panose="020B0606030504020204" pitchFamily="34" charset="0"/>
            </a:endParaRPr>
          </a:p>
          <a:p>
            <a:pPr algn="ctr"/>
            <a:r>
              <a:rPr lang="en-PH">
                <a:latin typeface="Open Sans" panose="020B0606030504020204" pitchFamily="34" charset="0"/>
                <a:ea typeface="Open Sans" panose="020B0606030504020204" pitchFamily="34" charset="0"/>
                <a:cs typeface="Open Sans" panose="020B0606030504020204" pitchFamily="34" charset="0"/>
              </a:rPr>
              <a:t>Develop a web application to interact with the clickbait detection model.</a:t>
            </a:r>
          </a:p>
        </p:txBody>
      </p:sp>
      <p:sp>
        <p:nvSpPr>
          <p:cNvPr id="4" name="Rectangle 3">
            <a:extLst>
              <a:ext uri="{FF2B5EF4-FFF2-40B4-BE49-F238E27FC236}">
                <a16:creationId xmlns:a16="http://schemas.microsoft.com/office/drawing/2014/main" id="{D398CFCB-2F4D-DA75-C583-912D601C6E20}"/>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BAB4D13C-2DA0-5946-D9F9-7F740695C6B2}"/>
              </a:ext>
            </a:extLst>
          </p:cNvPr>
          <p:cNvPicPr>
            <a:picLocks noChangeAspect="1"/>
          </p:cNvPicPr>
          <p:nvPr/>
        </p:nvPicPr>
        <p:blipFill rotWithShape="1">
          <a:blip r:embed="rId5"/>
          <a:srcRect l="2543" t="9630" r="2045" b="8000"/>
          <a:stretch/>
        </p:blipFill>
        <p:spPr>
          <a:xfrm>
            <a:off x="7270678" y="4714155"/>
            <a:ext cx="1232900" cy="402497"/>
          </a:xfrm>
          <a:prstGeom prst="rect">
            <a:avLst/>
          </a:prstGeom>
        </p:spPr>
      </p:pic>
      <p:pic>
        <p:nvPicPr>
          <p:cNvPr id="3" name="Picture 2">
            <a:extLst>
              <a:ext uri="{FF2B5EF4-FFF2-40B4-BE49-F238E27FC236}">
                <a16:creationId xmlns:a16="http://schemas.microsoft.com/office/drawing/2014/main" id="{C44A4C94-E3C9-F8C4-6DB6-4CB128ED18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6509" y="908338"/>
            <a:ext cx="1970981" cy="1916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5598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EEC5341B-08C8-1048-9BC6-8946EC8B45B3}"/>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55E6D933-A340-6777-AA96-1A924729F4C5}"/>
              </a:ext>
            </a:extLst>
          </p:cNvPr>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a:extLst>
              <a:ext uri="{FF2B5EF4-FFF2-40B4-BE49-F238E27FC236}">
                <a16:creationId xmlns:a16="http://schemas.microsoft.com/office/drawing/2014/main" id="{DA664710-47C4-9675-C72C-4E4CE9786405}"/>
              </a:ext>
            </a:extLst>
          </p:cNvPr>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C0B0CE69-D9CE-6C62-B134-0BA67B881095}"/>
              </a:ext>
            </a:extLst>
          </p:cNvPr>
          <p:cNvSpPr txBox="1"/>
          <p:nvPr/>
        </p:nvSpPr>
        <p:spPr>
          <a:xfrm>
            <a:off x="740880" y="-25130"/>
            <a:ext cx="7615812"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Recommendations</a:t>
            </a:r>
            <a:endParaRPr sz="2400" b="1">
              <a:solidFill>
                <a:srgbClr val="FFB52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3">
            <a:extLst>
              <a:ext uri="{FF2B5EF4-FFF2-40B4-BE49-F238E27FC236}">
                <a16:creationId xmlns:a16="http://schemas.microsoft.com/office/drawing/2014/main" id="{C8EED8AF-8948-A046-FCDF-2EEC8E5761AC}"/>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72C11E32-74E4-5F21-DC5D-0E04981F1779}"/>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pic>
        <p:nvPicPr>
          <p:cNvPr id="7" name="Picture 2" descr="BERT: Working with Long Inputs. Analysis of handling long documents… | by  Ahmed Salem Elhady | Medium">
            <a:extLst>
              <a:ext uri="{FF2B5EF4-FFF2-40B4-BE49-F238E27FC236}">
                <a16:creationId xmlns:a16="http://schemas.microsoft.com/office/drawing/2014/main" id="{63900835-C5A5-5E09-5DCA-FF1B9C87C7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5542" y="651577"/>
            <a:ext cx="1608773" cy="214503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97;p33">
            <a:extLst>
              <a:ext uri="{FF2B5EF4-FFF2-40B4-BE49-F238E27FC236}">
                <a16:creationId xmlns:a16="http://schemas.microsoft.com/office/drawing/2014/main" id="{D5358EC1-7999-1D40-1737-6FFC6905EC61}"/>
              </a:ext>
            </a:extLst>
          </p:cNvPr>
          <p:cNvSpPr txBox="1">
            <a:spLocks/>
          </p:cNvSpPr>
          <p:nvPr/>
        </p:nvSpPr>
        <p:spPr>
          <a:xfrm>
            <a:off x="3260450" y="3088017"/>
            <a:ext cx="2623100" cy="110343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400" b="1">
                <a:solidFill>
                  <a:schemeClr val="tx2"/>
                </a:solidFill>
                <a:latin typeface="Open Sans" panose="020B0606030504020204" pitchFamily="34" charset="0"/>
                <a:ea typeface="Open Sans" panose="020B0606030504020204" pitchFamily="34" charset="0"/>
                <a:cs typeface="Open Sans" panose="020B0606030504020204" pitchFamily="34" charset="0"/>
              </a:rPr>
              <a:t>Other BERT Models</a:t>
            </a:r>
          </a:p>
          <a:p>
            <a:endParaRPr lang="en-PH" sz="600">
              <a:latin typeface="Open Sans" panose="020B0606030504020204" pitchFamily="34" charset="0"/>
              <a:ea typeface="Open Sans" panose="020B0606030504020204" pitchFamily="34" charset="0"/>
              <a:cs typeface="Open Sans" panose="020B0606030504020204" pitchFamily="34" charset="0"/>
            </a:endParaRPr>
          </a:p>
          <a:p>
            <a:r>
              <a:rPr lang="en-PH">
                <a:latin typeface="Open Sans" panose="020B0606030504020204" pitchFamily="34" charset="0"/>
                <a:ea typeface="Open Sans" panose="020B0606030504020204" pitchFamily="34" charset="0"/>
                <a:cs typeface="Open Sans" panose="020B0606030504020204" pitchFamily="34" charset="0"/>
              </a:rPr>
              <a:t>Tagalog-BERT, </a:t>
            </a:r>
            <a:r>
              <a:rPr lang="en-PH" err="1">
                <a:latin typeface="Open Sans" panose="020B0606030504020204" pitchFamily="34" charset="0"/>
                <a:ea typeface="Open Sans" panose="020B0606030504020204" pitchFamily="34" charset="0"/>
                <a:cs typeface="Open Sans" panose="020B0606030504020204" pitchFamily="34" charset="0"/>
              </a:rPr>
              <a:t>RoBERTa</a:t>
            </a:r>
            <a:r>
              <a:rPr lang="en-PH">
                <a:latin typeface="Open Sans" panose="020B0606030504020204" pitchFamily="34" charset="0"/>
                <a:ea typeface="Open Sans" panose="020B0606030504020204" pitchFamily="34" charset="0"/>
                <a:cs typeface="Open Sans" panose="020B0606030504020204" pitchFamily="34" charset="0"/>
              </a:rPr>
              <a:t> Tagalog, training a English-Tagalog BERT, or other Transformer models.</a:t>
            </a:r>
          </a:p>
        </p:txBody>
      </p:sp>
      <p:sp>
        <p:nvSpPr>
          <p:cNvPr id="9" name="Google Shape;197;p33">
            <a:extLst>
              <a:ext uri="{FF2B5EF4-FFF2-40B4-BE49-F238E27FC236}">
                <a16:creationId xmlns:a16="http://schemas.microsoft.com/office/drawing/2014/main" id="{B1071BFC-F391-9E38-8EFE-E1307633DEEC}"/>
              </a:ext>
            </a:extLst>
          </p:cNvPr>
          <p:cNvSpPr txBox="1">
            <a:spLocks/>
          </p:cNvSpPr>
          <p:nvPr/>
        </p:nvSpPr>
        <p:spPr>
          <a:xfrm>
            <a:off x="536239" y="3088017"/>
            <a:ext cx="2230958" cy="110343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400" b="1">
                <a:solidFill>
                  <a:schemeClr val="tx2"/>
                </a:solidFill>
                <a:latin typeface="Open Sans" panose="020B0606030504020204" pitchFamily="34" charset="0"/>
                <a:ea typeface="Open Sans" panose="020B0606030504020204" pitchFamily="34" charset="0"/>
                <a:cs typeface="Open Sans" panose="020B0606030504020204" pitchFamily="34" charset="0"/>
              </a:rPr>
              <a:t>Larger Dataset</a:t>
            </a:r>
          </a:p>
          <a:p>
            <a:endParaRPr lang="en-PH" sz="600">
              <a:latin typeface="Open Sans" panose="020B0606030504020204" pitchFamily="34" charset="0"/>
              <a:ea typeface="Open Sans" panose="020B0606030504020204" pitchFamily="34" charset="0"/>
              <a:cs typeface="Open Sans" panose="020B0606030504020204" pitchFamily="34" charset="0"/>
            </a:endParaRPr>
          </a:p>
          <a:p>
            <a:r>
              <a:rPr lang="en-PH">
                <a:latin typeface="Open Sans" panose="020B0606030504020204" pitchFamily="34" charset="0"/>
                <a:ea typeface="Open Sans" panose="020B0606030504020204" pitchFamily="34" charset="0"/>
                <a:cs typeface="Open Sans" panose="020B0606030504020204" pitchFamily="34" charset="0"/>
              </a:rPr>
              <a:t>Collect more samples for more data to train with.</a:t>
            </a:r>
          </a:p>
        </p:txBody>
      </p:sp>
      <p:pic>
        <p:nvPicPr>
          <p:cNvPr id="11" name="Picture 2">
            <a:extLst>
              <a:ext uri="{FF2B5EF4-FFF2-40B4-BE49-F238E27FC236}">
                <a16:creationId xmlns:a16="http://schemas.microsoft.com/office/drawing/2014/main" id="{40C6E741-CF29-EA13-B7E8-5019F7343D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983" y="667137"/>
            <a:ext cx="2420880" cy="24208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BERT: Working with Long Inputs. Analysis of handling long documents… | by  Ahmed Salem Elhady | Medium">
            <a:extLst>
              <a:ext uri="{FF2B5EF4-FFF2-40B4-BE49-F238E27FC236}">
                <a16:creationId xmlns:a16="http://schemas.microsoft.com/office/drawing/2014/main" id="{15ED4D1C-60AD-FA57-9D4F-01D00C8533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1815" y="651577"/>
            <a:ext cx="1608773" cy="214503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97;p33">
            <a:extLst>
              <a:ext uri="{FF2B5EF4-FFF2-40B4-BE49-F238E27FC236}">
                <a16:creationId xmlns:a16="http://schemas.microsoft.com/office/drawing/2014/main" id="{679FB499-0709-BB52-FC15-A579A7FC6CC2}"/>
              </a:ext>
            </a:extLst>
          </p:cNvPr>
          <p:cNvSpPr txBox="1">
            <a:spLocks/>
          </p:cNvSpPr>
          <p:nvPr/>
        </p:nvSpPr>
        <p:spPr>
          <a:xfrm>
            <a:off x="6186723" y="3088017"/>
            <a:ext cx="2623100" cy="110343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400" b="1">
                <a:solidFill>
                  <a:schemeClr val="tx2"/>
                </a:solidFill>
                <a:latin typeface="Open Sans" panose="020B0606030504020204" pitchFamily="34" charset="0"/>
                <a:ea typeface="Open Sans" panose="020B0606030504020204" pitchFamily="34" charset="0"/>
                <a:cs typeface="Open Sans" panose="020B0606030504020204" pitchFamily="34" charset="0"/>
              </a:rPr>
              <a:t>Fine-tune BERT</a:t>
            </a:r>
          </a:p>
          <a:p>
            <a:endParaRPr lang="en-PH" sz="600">
              <a:latin typeface="Open Sans" panose="020B0606030504020204" pitchFamily="34" charset="0"/>
              <a:ea typeface="Open Sans" panose="020B0606030504020204" pitchFamily="34" charset="0"/>
              <a:cs typeface="Open Sans" panose="020B0606030504020204" pitchFamily="34" charset="0"/>
            </a:endParaRPr>
          </a:p>
          <a:p>
            <a:r>
              <a:rPr lang="en-PH">
                <a:latin typeface="Open Sans" panose="020B0606030504020204" pitchFamily="34" charset="0"/>
                <a:ea typeface="Open Sans" panose="020B0606030504020204" pitchFamily="34" charset="0"/>
                <a:cs typeface="Open Sans" panose="020B0606030504020204" pitchFamily="34" charset="0"/>
              </a:rPr>
              <a:t>Fine-tune BERT models instead of using </a:t>
            </a:r>
            <a:r>
              <a:rPr lang="en-PH" err="1">
                <a:latin typeface="Open Sans" panose="020B0606030504020204" pitchFamily="34" charset="0"/>
                <a:ea typeface="Open Sans" panose="020B0606030504020204" pitchFamily="34" charset="0"/>
                <a:cs typeface="Open Sans" panose="020B0606030504020204" pitchFamily="34" charset="0"/>
              </a:rPr>
              <a:t>BiGRU</a:t>
            </a:r>
            <a:r>
              <a:rPr lang="en-PH">
                <a:latin typeface="Open Sans" panose="020B0606030504020204" pitchFamily="34" charset="0"/>
                <a:ea typeface="Open Sans" panose="020B0606030504020204" pitchFamily="34" charset="0"/>
                <a:cs typeface="Open Sans" panose="020B0606030504020204" pitchFamily="34" charset="0"/>
              </a:rPr>
              <a:t>.</a:t>
            </a:r>
          </a:p>
        </p:txBody>
      </p:sp>
      <p:pic>
        <p:nvPicPr>
          <p:cNvPr id="9218" name="Picture 2" descr="Wrench PNG, Wrench Transparent Background - FreeIconsPNG">
            <a:extLst>
              <a:ext uri="{FF2B5EF4-FFF2-40B4-BE49-F238E27FC236}">
                <a16:creationId xmlns:a16="http://schemas.microsoft.com/office/drawing/2014/main" id="{3FD2DC41-F3F4-AFAF-6B0A-3542607BA0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5861" y="1948484"/>
            <a:ext cx="1130831" cy="848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3458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9218"/>
                                        </p:tgtEl>
                                        <p:attrNameLst>
                                          <p:attrName>style.visibility</p:attrName>
                                        </p:attrNameLst>
                                      </p:cBhvr>
                                      <p:to>
                                        <p:strVal val="visible"/>
                                      </p:to>
                                    </p:set>
                                    <p:animEffect transition="in" filter="fade">
                                      <p:cBhvr>
                                        <p:cTn id="26" dur="500"/>
                                        <p:tgtEl>
                                          <p:spTgt spid="9218"/>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39B4A04D-ABCF-9540-8FC6-74BC6D24A7A9}"/>
            </a:ext>
          </a:extLst>
        </p:cNvPr>
        <p:cNvGrpSpPr/>
        <p:nvPr/>
      </p:nvGrpSpPr>
      <p:grpSpPr>
        <a:xfrm>
          <a:off x="0" y="0"/>
          <a:ext cx="0" cy="0"/>
          <a:chOff x="0" y="0"/>
          <a:chExt cx="0" cy="0"/>
        </a:xfrm>
      </p:grpSpPr>
      <p:pic>
        <p:nvPicPr>
          <p:cNvPr id="218" name="Google Shape;218;p29" descr="A close up of a logo&#10;&#10;Description automatically generated">
            <a:extLst>
              <a:ext uri="{FF2B5EF4-FFF2-40B4-BE49-F238E27FC236}">
                <a16:creationId xmlns:a16="http://schemas.microsoft.com/office/drawing/2014/main" id="{E461FCF6-F9D0-8446-2A3B-7E37C664F119}"/>
              </a:ext>
            </a:extLst>
          </p:cNvPr>
          <p:cNvPicPr preferRelativeResize="0"/>
          <p:nvPr/>
        </p:nvPicPr>
        <p:blipFill rotWithShape="1">
          <a:blip r:embed="rId3">
            <a:alphaModFix/>
          </a:blip>
          <a:srcRect/>
          <a:stretch/>
        </p:blipFill>
        <p:spPr>
          <a:xfrm>
            <a:off x="0" y="-18450"/>
            <a:ext cx="9208873" cy="5180400"/>
          </a:xfrm>
          <a:prstGeom prst="rect">
            <a:avLst/>
          </a:prstGeom>
          <a:noFill/>
          <a:ln>
            <a:noFill/>
          </a:ln>
        </p:spPr>
      </p:pic>
      <p:sp>
        <p:nvSpPr>
          <p:cNvPr id="221" name="Google Shape;221;p29">
            <a:extLst>
              <a:ext uri="{FF2B5EF4-FFF2-40B4-BE49-F238E27FC236}">
                <a16:creationId xmlns:a16="http://schemas.microsoft.com/office/drawing/2014/main" id="{142642E1-EA73-F6F8-4A83-6EF0F8CE2DAE}"/>
              </a:ext>
            </a:extLst>
          </p:cNvPr>
          <p:cNvSpPr/>
          <p:nvPr/>
        </p:nvSpPr>
        <p:spPr>
          <a:xfrm>
            <a:off x="73" y="-32506"/>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8B9B7EAA-FD64-14ED-72B4-29F3485A8975}"/>
              </a:ext>
            </a:extLst>
          </p:cNvPr>
          <p:cNvSpPr txBox="1"/>
          <p:nvPr/>
        </p:nvSpPr>
        <p:spPr>
          <a:xfrm>
            <a:off x="740880" y="-25130"/>
            <a:ext cx="7615812"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Recommendations (cont.)</a:t>
            </a:r>
            <a:endParaRPr sz="2400" b="1">
              <a:solidFill>
                <a:srgbClr val="FFB52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3">
            <a:extLst>
              <a:ext uri="{FF2B5EF4-FFF2-40B4-BE49-F238E27FC236}">
                <a16:creationId xmlns:a16="http://schemas.microsoft.com/office/drawing/2014/main" id="{8653931F-8829-AD69-24F0-CAB476383718}"/>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E88723D1-21A5-05C9-415B-FBCBE2BD97E2}"/>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sp>
        <p:nvSpPr>
          <p:cNvPr id="8" name="Google Shape;197;p33">
            <a:extLst>
              <a:ext uri="{FF2B5EF4-FFF2-40B4-BE49-F238E27FC236}">
                <a16:creationId xmlns:a16="http://schemas.microsoft.com/office/drawing/2014/main" id="{099DAA5E-0D1D-DF69-89F6-8CF49FA0AEF3}"/>
              </a:ext>
            </a:extLst>
          </p:cNvPr>
          <p:cNvSpPr txBox="1">
            <a:spLocks/>
          </p:cNvSpPr>
          <p:nvPr/>
        </p:nvSpPr>
        <p:spPr>
          <a:xfrm>
            <a:off x="3107244" y="3187672"/>
            <a:ext cx="2798151" cy="110343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Better Hardware</a:t>
            </a:r>
          </a:p>
          <a:p>
            <a:endParaRPr lang="en-PH" sz="600" dirty="0">
              <a:latin typeface="Open Sans" panose="020B0606030504020204" pitchFamily="34" charset="0"/>
              <a:ea typeface="Open Sans" panose="020B0606030504020204" pitchFamily="34" charset="0"/>
              <a:cs typeface="Open Sans" panose="020B0606030504020204" pitchFamily="34" charset="0"/>
            </a:endParaRPr>
          </a:p>
          <a:p>
            <a:r>
              <a:rPr lang="en-PH" dirty="0">
                <a:latin typeface="Open Sans" panose="020B0606030504020204" pitchFamily="34" charset="0"/>
                <a:ea typeface="Open Sans" panose="020B0606030504020204" pitchFamily="34" charset="0"/>
                <a:cs typeface="Open Sans" panose="020B0606030504020204" pitchFamily="34" charset="0"/>
              </a:rPr>
              <a:t>Better hardware to accommodate larger datasets, more expensive algorithms, and for faster training.</a:t>
            </a:r>
          </a:p>
        </p:txBody>
      </p:sp>
      <p:pic>
        <p:nvPicPr>
          <p:cNvPr id="11266" name="Picture 2" descr="A trendy flat style icon of ram, system hardware 6402177 Vector Art at  Vecteezy">
            <a:extLst>
              <a:ext uri="{FF2B5EF4-FFF2-40B4-BE49-F238E27FC236}">
                <a16:creationId xmlns:a16="http://schemas.microsoft.com/office/drawing/2014/main" id="{324280EB-0C37-0BC0-09CB-D159EE0D23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7244" y="518175"/>
            <a:ext cx="1928179" cy="192817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Nvidia RTX 4090 Specs and More! Fake GPU Goes Viral on April Fools' | iTech  Post">
            <a:extLst>
              <a:ext uri="{FF2B5EF4-FFF2-40B4-BE49-F238E27FC236}">
                <a16:creationId xmlns:a16="http://schemas.microsoft.com/office/drawing/2014/main" id="{4E809772-B2A1-C456-28CF-E4F588B0E9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6595" y="1423358"/>
            <a:ext cx="2632550" cy="158099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his Nvidia RTX 4090 video wins 2021's best April Fools' joke - The Verge">
            <a:extLst>
              <a:ext uri="{FF2B5EF4-FFF2-40B4-BE49-F238E27FC236}">
                <a16:creationId xmlns:a16="http://schemas.microsoft.com/office/drawing/2014/main" id="{0D2C3B51-03B0-1501-A47A-A012F5F6EC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3585" y="1745497"/>
            <a:ext cx="1673525" cy="1255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3307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9" name="Google Shape;218;p29" descr="A close up of a logo&#10;&#10;Description automatically generated">
            <a:extLst>
              <a:ext uri="{FF2B5EF4-FFF2-40B4-BE49-F238E27FC236}">
                <a16:creationId xmlns:a16="http://schemas.microsoft.com/office/drawing/2014/main" id="{7D4CEBCE-6CBC-15D6-E878-E7BCD22619EA}"/>
              </a:ext>
            </a:extLst>
          </p:cNvPr>
          <p:cNvPicPr preferRelativeResize="0"/>
          <p:nvPr/>
        </p:nvPicPr>
        <p:blipFill rotWithShape="1">
          <a:blip r:embed="rId3">
            <a:alphaModFix/>
          </a:blip>
          <a:srcRect/>
          <a:stretch/>
        </p:blipFill>
        <p:spPr>
          <a:xfrm>
            <a:off x="-74140" y="-1"/>
            <a:ext cx="9210265" cy="5143501"/>
          </a:xfrm>
          <a:prstGeom prst="rect">
            <a:avLst/>
          </a:prstGeom>
          <a:noFill/>
          <a:ln>
            <a:noFill/>
          </a:ln>
        </p:spPr>
      </p:pic>
      <p:pic>
        <p:nvPicPr>
          <p:cNvPr id="8" name="Picture 7" descr="A hands holding a tablet&#10;&#10;Description automatically generated">
            <a:extLst>
              <a:ext uri="{FF2B5EF4-FFF2-40B4-BE49-F238E27FC236}">
                <a16:creationId xmlns:a16="http://schemas.microsoft.com/office/drawing/2014/main" id="{2A5DF5E8-B6E5-2878-C0E8-379158CCDB74}"/>
              </a:ext>
            </a:extLst>
          </p:cNvPr>
          <p:cNvPicPr>
            <a:picLocks noChangeAspect="1"/>
          </p:cNvPicPr>
          <p:nvPr/>
        </p:nvPicPr>
        <p:blipFill>
          <a:blip r:embed="rId4">
            <a:alphaModFix amt="50000"/>
          </a:blip>
          <a:stretch>
            <a:fillRect/>
          </a:stretch>
        </p:blipFill>
        <p:spPr>
          <a:xfrm>
            <a:off x="378982" y="80599"/>
            <a:ext cx="4876190" cy="4876190"/>
          </a:xfrm>
          <a:prstGeom prst="rect">
            <a:avLst/>
          </a:prstGeom>
        </p:spPr>
      </p:pic>
      <p:sp>
        <p:nvSpPr>
          <p:cNvPr id="187" name="Google Shape;187;p27"/>
          <p:cNvSpPr txBox="1">
            <a:spLocks noGrp="1"/>
          </p:cNvSpPr>
          <p:nvPr>
            <p:ph type="sldNum" idx="12"/>
          </p:nvPr>
        </p:nvSpPr>
        <p:spPr>
          <a:xfrm>
            <a:off x="4303575" y="4606750"/>
            <a:ext cx="536700" cy="536700"/>
          </a:xfrm>
          <a:prstGeom prst="rect">
            <a:avLst/>
          </a:prstGeom>
          <a:noFill/>
          <a:ln>
            <a:noFill/>
          </a:ln>
        </p:spPr>
        <p:txBody>
          <a:bodyPr spcFirstLastPara="1" wrap="square" lIns="91425" tIns="91425" rIns="91425" bIns="91425" anchor="ctr" anchorCtr="0">
            <a:noAutofit/>
          </a:bodyPr>
          <a:lstStyle/>
          <a:p>
            <a:pPr>
              <a:buClr>
                <a:srgbClr val="000000"/>
              </a:buClr>
              <a:buSzPts val="1700"/>
            </a:pPr>
            <a:fld id="{00000000-1234-1234-1234-123412341234}" type="slidenum">
              <a:rPr lang="en"/>
              <a:pPr>
                <a:buClr>
                  <a:srgbClr val="000000"/>
                </a:buClr>
                <a:buSzPts val="1700"/>
              </a:pPr>
              <a:t>48</a:t>
            </a:fld>
            <a:endParaRPr/>
          </a:p>
        </p:txBody>
      </p:sp>
      <p:sp>
        <p:nvSpPr>
          <p:cNvPr id="5" name="Google Shape;211;p28">
            <a:extLst>
              <a:ext uri="{FF2B5EF4-FFF2-40B4-BE49-F238E27FC236}">
                <a16:creationId xmlns:a16="http://schemas.microsoft.com/office/drawing/2014/main" id="{12A0617D-00E6-3A87-F03E-E0E0FB5DA2A4}"/>
              </a:ext>
            </a:extLst>
          </p:cNvPr>
          <p:cNvSpPr txBox="1"/>
          <p:nvPr/>
        </p:nvSpPr>
        <p:spPr>
          <a:xfrm>
            <a:off x="264375" y="867992"/>
            <a:ext cx="4039200" cy="904275"/>
          </a:xfrm>
          <a:prstGeom prst="rect">
            <a:avLst/>
          </a:prstGeom>
          <a:noFill/>
          <a:ln>
            <a:noFill/>
          </a:ln>
        </p:spPr>
        <p:txBody>
          <a:bodyPr spcFirstLastPara="1" wrap="square" lIns="0" tIns="81000" rIns="81000" bIns="0" anchor="t" anchorCtr="0">
            <a:noAutofit/>
          </a:bodyPr>
          <a:lstStyle/>
          <a:p>
            <a:pPr>
              <a:buClr>
                <a:srgbClr val="FFFFFF"/>
              </a:buClr>
              <a:buSzPts val="3600"/>
            </a:pPr>
            <a:endParaRPr sz="1650" b="1">
              <a:solidFill>
                <a:schemeClr val="tx1"/>
              </a:solidFill>
            </a:endParaRPr>
          </a:p>
        </p:txBody>
      </p:sp>
      <p:sp>
        <p:nvSpPr>
          <p:cNvPr id="11" name="Google Shape;177;p31">
            <a:extLst>
              <a:ext uri="{FF2B5EF4-FFF2-40B4-BE49-F238E27FC236}">
                <a16:creationId xmlns:a16="http://schemas.microsoft.com/office/drawing/2014/main" id="{431485DB-B1A7-2354-B057-0C0DA9B056BA}"/>
              </a:ext>
            </a:extLst>
          </p:cNvPr>
          <p:cNvSpPr txBox="1">
            <a:spLocks/>
          </p:cNvSpPr>
          <p:nvPr/>
        </p:nvSpPr>
        <p:spPr>
          <a:xfrm>
            <a:off x="324562" y="1176945"/>
            <a:ext cx="5568805" cy="27896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PH" sz="8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2F548947-C5ED-F174-413D-E88E2E9E836C}"/>
              </a:ext>
            </a:extLst>
          </p:cNvPr>
          <p:cNvSpPr/>
          <p:nvPr/>
        </p:nvSpPr>
        <p:spPr>
          <a:xfrm>
            <a:off x="6099744" y="-2"/>
            <a:ext cx="3060005" cy="4676177"/>
          </a:xfrm>
          <a:prstGeom prst="rect">
            <a:avLst/>
          </a:prstGeom>
          <a:solidFill>
            <a:srgbClr val="FFB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Google Shape;188;p27" descr="A close up of a logo&#10;&#10;Description automatically generated"/>
          <p:cNvPicPr preferRelativeResize="0"/>
          <p:nvPr/>
        </p:nvPicPr>
        <p:blipFill rotWithShape="1">
          <a:blip r:embed="rId3">
            <a:alphaModFix/>
          </a:blip>
          <a:srcRect t="90015"/>
          <a:stretch/>
        </p:blipFill>
        <p:spPr>
          <a:xfrm>
            <a:off x="1" y="4629868"/>
            <a:ext cx="9144000" cy="513632"/>
          </a:xfrm>
          <a:prstGeom prst="rect">
            <a:avLst/>
          </a:prstGeom>
          <a:noFill/>
          <a:ln>
            <a:noFill/>
          </a:ln>
        </p:spPr>
      </p:pic>
      <p:pic>
        <p:nvPicPr>
          <p:cNvPr id="15" name="Picture 14">
            <a:extLst>
              <a:ext uri="{FF2B5EF4-FFF2-40B4-BE49-F238E27FC236}">
                <a16:creationId xmlns:a16="http://schemas.microsoft.com/office/drawing/2014/main" id="{33A00A63-A16F-88E7-3C3F-E88F27CEA788}"/>
              </a:ext>
            </a:extLst>
          </p:cNvPr>
          <p:cNvPicPr>
            <a:picLocks noChangeAspect="1"/>
          </p:cNvPicPr>
          <p:nvPr/>
        </p:nvPicPr>
        <p:blipFill>
          <a:blip r:embed="rId5"/>
          <a:stretch>
            <a:fillRect/>
          </a:stretch>
        </p:blipFill>
        <p:spPr>
          <a:xfrm>
            <a:off x="6163222" y="80599"/>
            <a:ext cx="2857926" cy="1127749"/>
          </a:xfrm>
          <a:prstGeom prst="rect">
            <a:avLst/>
          </a:prstGeom>
        </p:spPr>
      </p:pic>
      <p:sp>
        <p:nvSpPr>
          <p:cNvPr id="3" name="Google Shape;208;p28">
            <a:extLst>
              <a:ext uri="{FF2B5EF4-FFF2-40B4-BE49-F238E27FC236}">
                <a16:creationId xmlns:a16="http://schemas.microsoft.com/office/drawing/2014/main" id="{0794A5E3-A978-09A9-4B07-65637A31EBC2}"/>
              </a:ext>
            </a:extLst>
          </p:cNvPr>
          <p:cNvSpPr txBox="1"/>
          <p:nvPr/>
        </p:nvSpPr>
        <p:spPr>
          <a:xfrm>
            <a:off x="6308597" y="1471737"/>
            <a:ext cx="2571028" cy="2200023"/>
          </a:xfrm>
          <a:prstGeom prst="rect">
            <a:avLst/>
          </a:prstGeom>
          <a:noFill/>
          <a:ln>
            <a:noFill/>
          </a:ln>
        </p:spPr>
        <p:txBody>
          <a:bodyPr spcFirstLastPara="1" wrap="square" lIns="68569" tIns="34275" rIns="68569" bIns="34275" anchor="b" anchorCtr="0">
            <a:noAutofit/>
          </a:bodyPr>
          <a:lstStyle/>
          <a:p>
            <a:pPr>
              <a:lnSpc>
                <a:spcPct val="90000"/>
              </a:lnSpc>
              <a:buClr>
                <a:srgbClr val="052048"/>
              </a:buClr>
              <a:buSzPts val="1800"/>
            </a:pPr>
            <a:r>
              <a:rPr lang="en" sz="1200" b="1">
                <a:solidFill>
                  <a:srgbClr val="052048"/>
                </a:solidFill>
                <a:latin typeface="Open Sans" panose="020B0606030504020204" pitchFamily="34" charset="0"/>
                <a:ea typeface="Open Sans" panose="020B0606030504020204" pitchFamily="34" charset="0"/>
                <a:cs typeface="Open Sans" panose="020B0606030504020204" pitchFamily="34" charset="0"/>
              </a:rPr>
              <a:t>Group Members: </a:t>
            </a:r>
            <a:endParaRPr sz="1200">
              <a:latin typeface="Open Sans" panose="020B0606030504020204" pitchFamily="34" charset="0"/>
              <a:ea typeface="Open Sans" panose="020B0606030504020204" pitchFamily="34" charset="0"/>
              <a:cs typeface="Open Sans" panose="020B0606030504020204" pitchFamily="34" charset="0"/>
            </a:endParaRPr>
          </a:p>
          <a:p>
            <a:pPr>
              <a:lnSpc>
                <a:spcPct val="90000"/>
              </a:lnSpc>
              <a:spcBef>
                <a:spcPts val="750"/>
              </a:spcBef>
              <a:buClr>
                <a:srgbClr val="052048"/>
              </a:buClr>
              <a:buSzPts val="1800"/>
            </a:pPr>
            <a:r>
              <a:rPr lang="en-US" sz="1200">
                <a:solidFill>
                  <a:srgbClr val="052048"/>
                </a:solidFill>
                <a:latin typeface="Open Sans" panose="020B0606030504020204" pitchFamily="34" charset="0"/>
                <a:ea typeface="Open Sans" panose="020B0606030504020204" pitchFamily="34" charset="0"/>
                <a:cs typeface="Open Sans" panose="020B0606030504020204" pitchFamily="34" charset="0"/>
              </a:rPr>
              <a:t>Ang, Matthew </a:t>
            </a:r>
            <a:r>
              <a:rPr lang="en-US" sz="1200" err="1">
                <a:solidFill>
                  <a:srgbClr val="052048"/>
                </a:solidFill>
                <a:latin typeface="Open Sans" panose="020B0606030504020204" pitchFamily="34" charset="0"/>
                <a:ea typeface="Open Sans" panose="020B0606030504020204" pitchFamily="34" charset="0"/>
                <a:cs typeface="Open Sans" panose="020B0606030504020204" pitchFamily="34" charset="0"/>
              </a:rPr>
              <a:t>Szenel</a:t>
            </a:r>
            <a:r>
              <a:rPr lang="en-US" sz="1200">
                <a:solidFill>
                  <a:srgbClr val="052048"/>
                </a:solidFill>
                <a:latin typeface="Open Sans" panose="020B0606030504020204" pitchFamily="34" charset="0"/>
                <a:ea typeface="Open Sans" panose="020B0606030504020204" pitchFamily="34" charset="0"/>
                <a:cs typeface="Open Sans" panose="020B0606030504020204" pitchFamily="34" charset="0"/>
              </a:rPr>
              <a:t> S.</a:t>
            </a:r>
          </a:p>
          <a:p>
            <a:pPr>
              <a:lnSpc>
                <a:spcPct val="90000"/>
              </a:lnSpc>
              <a:spcBef>
                <a:spcPts val="750"/>
              </a:spcBef>
              <a:buClr>
                <a:srgbClr val="052048"/>
              </a:buClr>
              <a:buSzPts val="1800"/>
            </a:pPr>
            <a:r>
              <a:rPr lang="en-US" sz="1200">
                <a:solidFill>
                  <a:srgbClr val="052048"/>
                </a:solidFill>
                <a:latin typeface="Open Sans" panose="020B0606030504020204" pitchFamily="34" charset="0"/>
                <a:ea typeface="Open Sans" panose="020B0606030504020204" pitchFamily="34" charset="0"/>
                <a:cs typeface="Open Sans" panose="020B0606030504020204" pitchFamily="34" charset="0"/>
              </a:rPr>
              <a:t>Abid, James Paul N.</a:t>
            </a:r>
          </a:p>
          <a:p>
            <a:pPr>
              <a:lnSpc>
                <a:spcPct val="90000"/>
              </a:lnSpc>
              <a:spcBef>
                <a:spcPts val="750"/>
              </a:spcBef>
              <a:buClr>
                <a:srgbClr val="052048"/>
              </a:buClr>
              <a:buSzPts val="1800"/>
            </a:pPr>
            <a:r>
              <a:rPr lang="en-US" sz="1200">
                <a:solidFill>
                  <a:srgbClr val="052048"/>
                </a:solidFill>
                <a:latin typeface="Open Sans" panose="020B0606030504020204" pitchFamily="34" charset="0"/>
                <a:ea typeface="Open Sans" panose="020B0606030504020204" pitchFamily="34" charset="0"/>
                <a:cs typeface="Open Sans" panose="020B0606030504020204" pitchFamily="34" charset="0"/>
              </a:rPr>
              <a:t>Tan, Andre Deuce B.</a:t>
            </a:r>
            <a:endParaRPr sz="1200">
              <a:solidFill>
                <a:srgbClr val="052048"/>
              </a:solidFill>
              <a:latin typeface="Open Sans" panose="020B0606030504020204" pitchFamily="34" charset="0"/>
              <a:ea typeface="Open Sans" panose="020B0606030504020204" pitchFamily="34" charset="0"/>
              <a:cs typeface="Open Sans" panose="020B0606030504020204" pitchFamily="34" charset="0"/>
            </a:endParaRPr>
          </a:p>
          <a:p>
            <a:pPr>
              <a:lnSpc>
                <a:spcPct val="90000"/>
              </a:lnSpc>
              <a:spcBef>
                <a:spcPts val="750"/>
              </a:spcBef>
              <a:buClr>
                <a:srgbClr val="052048"/>
              </a:buClr>
              <a:buSzPts val="1800"/>
            </a:pPr>
            <a:endParaRPr lang="en-PH" sz="1200">
              <a:solidFill>
                <a:srgbClr val="052048"/>
              </a:solidFill>
              <a:latin typeface="Open Sans" panose="020B0606030504020204" pitchFamily="34" charset="0"/>
              <a:ea typeface="Open Sans" panose="020B0606030504020204" pitchFamily="34" charset="0"/>
              <a:cs typeface="Open Sans" panose="020B0606030504020204" pitchFamily="34" charset="0"/>
            </a:endParaRPr>
          </a:p>
          <a:p>
            <a:pPr>
              <a:lnSpc>
                <a:spcPct val="90000"/>
              </a:lnSpc>
              <a:spcBef>
                <a:spcPts val="750"/>
              </a:spcBef>
              <a:buClr>
                <a:srgbClr val="052048"/>
              </a:buClr>
              <a:buSzPts val="1500"/>
            </a:pPr>
            <a:r>
              <a:rPr lang="en" sz="1200">
                <a:solidFill>
                  <a:srgbClr val="052048"/>
                </a:solidFill>
                <a:latin typeface="Open Sans" panose="020B0606030504020204" pitchFamily="34" charset="0"/>
                <a:ea typeface="Open Sans" panose="020B0606030504020204" pitchFamily="34" charset="0"/>
                <a:cs typeface="Open Sans" panose="020B0606030504020204" pitchFamily="34" charset="0"/>
              </a:rPr>
              <a:t>BS in </a:t>
            </a:r>
            <a:r>
              <a:rPr lang="en-US" sz="1200">
                <a:solidFill>
                  <a:srgbClr val="052048"/>
                </a:solidFill>
                <a:latin typeface="Open Sans" panose="020B0606030504020204" pitchFamily="34" charset="0"/>
                <a:ea typeface="Open Sans" panose="020B0606030504020204" pitchFamily="34" charset="0"/>
                <a:cs typeface="Open Sans" panose="020B0606030504020204" pitchFamily="34" charset="0"/>
              </a:rPr>
              <a:t>Computer Science</a:t>
            </a:r>
          </a:p>
          <a:p>
            <a:pPr>
              <a:lnSpc>
                <a:spcPct val="90000"/>
              </a:lnSpc>
              <a:spcBef>
                <a:spcPts val="750"/>
              </a:spcBef>
              <a:buClr>
                <a:srgbClr val="052048"/>
              </a:buClr>
              <a:buSzPts val="1500"/>
            </a:pPr>
            <a:endParaRPr sz="1200">
              <a:solidFill>
                <a:srgbClr val="052048"/>
              </a:solidFill>
              <a:latin typeface="Open Sans" panose="020B0606030504020204" pitchFamily="34" charset="0"/>
              <a:ea typeface="Open Sans" panose="020B0606030504020204" pitchFamily="34" charset="0"/>
              <a:cs typeface="Open Sans" panose="020B0606030504020204" pitchFamily="34" charset="0"/>
            </a:endParaRPr>
          </a:p>
          <a:p>
            <a:pPr>
              <a:lnSpc>
                <a:spcPct val="90000"/>
              </a:lnSpc>
              <a:spcBef>
                <a:spcPts val="750"/>
              </a:spcBef>
              <a:buClr>
                <a:srgbClr val="052048"/>
              </a:buClr>
              <a:buSzPts val="1800"/>
            </a:pPr>
            <a:r>
              <a:rPr lang="en" sz="1200" b="1">
                <a:solidFill>
                  <a:srgbClr val="052048"/>
                </a:solidFill>
                <a:latin typeface="Open Sans" panose="020B0606030504020204" pitchFamily="34" charset="0"/>
                <a:ea typeface="Open Sans" panose="020B0606030504020204" pitchFamily="34" charset="0"/>
                <a:cs typeface="Open Sans" panose="020B0606030504020204" pitchFamily="34" charset="0"/>
              </a:rPr>
              <a:t>Adviser:</a:t>
            </a:r>
            <a:endParaRPr sz="1200">
              <a:latin typeface="Open Sans" panose="020B0606030504020204" pitchFamily="34" charset="0"/>
              <a:ea typeface="Open Sans" panose="020B0606030504020204" pitchFamily="34" charset="0"/>
              <a:cs typeface="Open Sans" panose="020B0606030504020204" pitchFamily="34" charset="0"/>
            </a:endParaRPr>
          </a:p>
          <a:p>
            <a:pPr>
              <a:lnSpc>
                <a:spcPct val="90000"/>
              </a:lnSpc>
              <a:spcBef>
                <a:spcPts val="750"/>
              </a:spcBef>
              <a:buClr>
                <a:srgbClr val="052048"/>
              </a:buClr>
              <a:buSzPts val="1800"/>
            </a:pPr>
            <a:r>
              <a:rPr lang="en" sz="1200">
                <a:solidFill>
                  <a:srgbClr val="052048"/>
                </a:solidFill>
                <a:latin typeface="Open Sans" panose="020B0606030504020204" pitchFamily="34" charset="0"/>
                <a:ea typeface="Open Sans" panose="020B0606030504020204" pitchFamily="34" charset="0"/>
                <a:cs typeface="Open Sans" panose="020B0606030504020204" pitchFamily="34" charset="0"/>
              </a:rPr>
              <a:t>Jeanie R. Delos Arcos</a:t>
            </a:r>
            <a:endParaRPr sz="1200">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3">
            <a:extLst>
              <a:ext uri="{FF2B5EF4-FFF2-40B4-BE49-F238E27FC236}">
                <a16:creationId xmlns:a16="http://schemas.microsoft.com/office/drawing/2014/main" id="{2B7BEAAC-BAD4-8C59-DA95-D9B6B3D62081}"/>
              </a:ext>
            </a:extLst>
          </p:cNvPr>
          <p:cNvSpPr/>
          <p:nvPr/>
        </p:nvSpPr>
        <p:spPr>
          <a:xfrm>
            <a:off x="7270678" y="4629861"/>
            <a:ext cx="1164405" cy="51358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6F902AFE-0D7C-87D1-5A78-9AC9ADD2A827}"/>
              </a:ext>
            </a:extLst>
          </p:cNvPr>
          <p:cNvPicPr>
            <a:picLocks noChangeAspect="1"/>
          </p:cNvPicPr>
          <p:nvPr/>
        </p:nvPicPr>
        <p:blipFill rotWithShape="1">
          <a:blip r:embed="rId6"/>
          <a:srcRect l="2543" t="9630" r="2045" b="8000"/>
          <a:stretch/>
        </p:blipFill>
        <p:spPr>
          <a:xfrm>
            <a:off x="7270678" y="4667815"/>
            <a:ext cx="1232900" cy="402497"/>
          </a:xfrm>
          <a:prstGeom prst="rect">
            <a:avLst/>
          </a:prstGeom>
        </p:spPr>
      </p:pic>
      <p:sp>
        <p:nvSpPr>
          <p:cNvPr id="7" name="Google Shape;177;p31">
            <a:extLst>
              <a:ext uri="{FF2B5EF4-FFF2-40B4-BE49-F238E27FC236}">
                <a16:creationId xmlns:a16="http://schemas.microsoft.com/office/drawing/2014/main" id="{8C4AEB4B-9DE9-6DF8-7CB2-521D17FC2935}"/>
              </a:ext>
            </a:extLst>
          </p:cNvPr>
          <p:cNvSpPr txBox="1">
            <a:spLocks/>
          </p:cNvSpPr>
          <p:nvPr/>
        </p:nvSpPr>
        <p:spPr>
          <a:xfrm>
            <a:off x="1990872" y="1869789"/>
            <a:ext cx="2236183" cy="7027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PH" sz="3000" b="1">
                <a:latin typeface="Open Sans" panose="020B0606030504020204" pitchFamily="34" charset="0"/>
                <a:ea typeface="Open Sans" panose="020B0606030504020204" pitchFamily="34" charset="0"/>
                <a:cs typeface="Open Sans" panose="020B0606030504020204" pitchFamily="34" charset="0"/>
              </a:rPr>
              <a:t>Thank you</a:t>
            </a:r>
            <a:endParaRPr lang="en-PH" sz="3000" i="1">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73553991"/>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9" descr="A close up of a logo&#10;&#10;Description automatically generated"/>
          <p:cNvPicPr preferRelativeResize="0"/>
          <p:nvPr/>
        </p:nvPicPr>
        <p:blipFill rotWithShape="1">
          <a:blip r:embed="rId3">
            <a:alphaModFix/>
          </a:blip>
          <a:srcRect/>
          <a:stretch/>
        </p:blipFill>
        <p:spPr>
          <a:xfrm>
            <a:off x="-55605" y="0"/>
            <a:ext cx="9208873" cy="5179991"/>
          </a:xfrm>
          <a:prstGeom prst="rect">
            <a:avLst/>
          </a:prstGeom>
          <a:noFill/>
          <a:ln>
            <a:noFill/>
          </a:ln>
        </p:spPr>
      </p:pic>
      <p:sp>
        <p:nvSpPr>
          <p:cNvPr id="219" name="Google Shape;219;p29"/>
          <p:cNvSpPr txBox="1"/>
          <p:nvPr/>
        </p:nvSpPr>
        <p:spPr>
          <a:xfrm>
            <a:off x="1879556" y="1172194"/>
            <a:ext cx="5820525" cy="300060"/>
          </a:xfrm>
          <a:prstGeom prst="rect">
            <a:avLst/>
          </a:prstGeom>
          <a:noFill/>
          <a:ln>
            <a:noFill/>
          </a:ln>
        </p:spPr>
        <p:txBody>
          <a:bodyPr spcFirstLastPara="1" wrap="square" lIns="68569" tIns="68569" rIns="68569" bIns="68569" anchor="t" anchorCtr="0">
            <a:spAutoFit/>
          </a:bodyPr>
          <a:lstStyle/>
          <a:p>
            <a:endParaRPr sz="1050">
              <a:latin typeface="Calibri"/>
              <a:ea typeface="Calibri"/>
              <a:cs typeface="Calibri"/>
              <a:sym typeface="Calibri"/>
            </a:endParaRPr>
          </a:p>
        </p:txBody>
      </p:sp>
      <p:sp>
        <p:nvSpPr>
          <p:cNvPr id="221" name="Google Shape;221;p29"/>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A434DBF-578D-8DAC-1E89-EA443AE4DFB3}"/>
              </a:ext>
            </a:extLst>
          </p:cNvPr>
          <p:cNvSpPr txBox="1"/>
          <p:nvPr/>
        </p:nvSpPr>
        <p:spPr>
          <a:xfrm>
            <a:off x="1451662" y="18938"/>
            <a:ext cx="6194250"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 sz="2400" b="1">
                <a:solidFill>
                  <a:srgbClr val="FFB526"/>
                </a:solidFill>
                <a:latin typeface="Open Sans"/>
                <a:ea typeface="Open Sans"/>
                <a:cs typeface="Open Sans"/>
              </a:rPr>
              <a:t>Background of t</a:t>
            </a:r>
            <a:r>
              <a:rPr lang="en-PH" sz="2400" b="1">
                <a:solidFill>
                  <a:srgbClr val="FFB526"/>
                </a:solidFill>
                <a:latin typeface="Open Sans"/>
                <a:ea typeface="Open Sans"/>
                <a:cs typeface="Open Sans"/>
              </a:rPr>
              <a:t>he</a:t>
            </a:r>
            <a:r>
              <a:rPr lang="en" sz="2400" b="1">
                <a:solidFill>
                  <a:srgbClr val="FFB526"/>
                </a:solidFill>
                <a:latin typeface="Open Sans"/>
                <a:ea typeface="Open Sans"/>
                <a:cs typeface="Open Sans"/>
              </a:rPr>
              <a:t> Study (cont.)</a:t>
            </a:r>
            <a:endParaRPr sz="2400" b="1">
              <a:solidFill>
                <a:srgbClr val="FFB526"/>
              </a:solidFill>
              <a:latin typeface="Open Sans"/>
              <a:ea typeface="Open Sans"/>
              <a:cs typeface="Open Sans"/>
            </a:endParaRPr>
          </a:p>
        </p:txBody>
      </p:sp>
      <p:sp>
        <p:nvSpPr>
          <p:cNvPr id="3" name="Rectangle 2">
            <a:extLst>
              <a:ext uri="{FF2B5EF4-FFF2-40B4-BE49-F238E27FC236}">
                <a16:creationId xmlns:a16="http://schemas.microsoft.com/office/drawing/2014/main" id="{463C7C50-2671-A16B-9448-20047BFD22F9}"/>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FFAEA12D-9F55-03F3-8786-8ED8C8249534}"/>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9FFDFC75-83B0-0154-04D3-DFB840921462}"/>
              </a:ext>
            </a:extLst>
          </p:cNvPr>
          <p:cNvPicPr>
            <a:picLocks noChangeAspect="1"/>
          </p:cNvPicPr>
          <p:nvPr/>
        </p:nvPicPr>
        <p:blipFill>
          <a:blip r:embed="rId5"/>
          <a:stretch>
            <a:fillRect/>
          </a:stretch>
        </p:blipFill>
        <p:spPr>
          <a:xfrm>
            <a:off x="746275" y="664209"/>
            <a:ext cx="7953375" cy="1028700"/>
          </a:xfrm>
          <a:prstGeom prst="rect">
            <a:avLst/>
          </a:prstGeom>
        </p:spPr>
      </p:pic>
      <p:pic>
        <p:nvPicPr>
          <p:cNvPr id="12" name="Picture 11" descr="A collage of images of people&#10;&#10;Description automatically generated">
            <a:extLst>
              <a:ext uri="{FF2B5EF4-FFF2-40B4-BE49-F238E27FC236}">
                <a16:creationId xmlns:a16="http://schemas.microsoft.com/office/drawing/2014/main" id="{14977B7E-B8D4-9C3C-E686-A2850F0658E9}"/>
              </a:ext>
            </a:extLst>
          </p:cNvPr>
          <p:cNvPicPr>
            <a:picLocks noChangeAspect="1"/>
          </p:cNvPicPr>
          <p:nvPr/>
        </p:nvPicPr>
        <p:blipFill>
          <a:blip r:embed="rId6"/>
          <a:stretch>
            <a:fillRect/>
          </a:stretch>
        </p:blipFill>
        <p:spPr>
          <a:xfrm>
            <a:off x="4113415" y="1832330"/>
            <a:ext cx="4750999" cy="2670056"/>
          </a:xfrm>
          <a:prstGeom prst="rect">
            <a:avLst/>
          </a:prstGeom>
        </p:spPr>
      </p:pic>
      <p:pic>
        <p:nvPicPr>
          <p:cNvPr id="15" name="Picture 14">
            <a:extLst>
              <a:ext uri="{FF2B5EF4-FFF2-40B4-BE49-F238E27FC236}">
                <a16:creationId xmlns:a16="http://schemas.microsoft.com/office/drawing/2014/main" id="{E8BF67E9-C1C2-F9A9-40CC-D897B66DCA74}"/>
              </a:ext>
            </a:extLst>
          </p:cNvPr>
          <p:cNvPicPr>
            <a:picLocks noChangeAspect="1"/>
          </p:cNvPicPr>
          <p:nvPr/>
        </p:nvPicPr>
        <p:blipFill>
          <a:blip r:embed="rId7"/>
          <a:stretch>
            <a:fillRect/>
          </a:stretch>
        </p:blipFill>
        <p:spPr>
          <a:xfrm>
            <a:off x="350460" y="1832330"/>
            <a:ext cx="3474101" cy="2737023"/>
          </a:xfrm>
          <a:prstGeom prst="rect">
            <a:avLst/>
          </a:prstGeom>
        </p:spPr>
      </p:pic>
    </p:spTree>
    <p:extLst>
      <p:ext uri="{BB962C8B-B14F-4D97-AF65-F5344CB8AC3E}">
        <p14:creationId xmlns:p14="http://schemas.microsoft.com/office/powerpoint/2010/main" val="2227121957"/>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9" descr="A close up of a logo&#10;&#10;Description automatically generated"/>
          <p:cNvPicPr preferRelativeResize="0"/>
          <p:nvPr/>
        </p:nvPicPr>
        <p:blipFill rotWithShape="1">
          <a:blip r:embed="rId3">
            <a:alphaModFix/>
          </a:blip>
          <a:srcRect/>
          <a:stretch/>
        </p:blipFill>
        <p:spPr>
          <a:xfrm>
            <a:off x="-55605" y="0"/>
            <a:ext cx="9208873" cy="5179991"/>
          </a:xfrm>
          <a:prstGeom prst="rect">
            <a:avLst/>
          </a:prstGeom>
          <a:noFill/>
          <a:ln>
            <a:noFill/>
          </a:ln>
        </p:spPr>
      </p:pic>
      <p:sp>
        <p:nvSpPr>
          <p:cNvPr id="221" name="Google Shape;221;p29"/>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A434DBF-578D-8DAC-1E89-EA443AE4DFB3}"/>
              </a:ext>
            </a:extLst>
          </p:cNvPr>
          <p:cNvSpPr txBox="1"/>
          <p:nvPr/>
        </p:nvSpPr>
        <p:spPr>
          <a:xfrm>
            <a:off x="1451662" y="-25130"/>
            <a:ext cx="6194250"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 sz="2400" b="1">
                <a:solidFill>
                  <a:srgbClr val="FFB526"/>
                </a:solidFill>
                <a:latin typeface="Open Sans" panose="020B0606030504020204" pitchFamily="34" charset="0"/>
                <a:ea typeface="Open Sans" panose="020B0606030504020204" pitchFamily="34" charset="0"/>
                <a:cs typeface="Open Sans" panose="020B0606030504020204" pitchFamily="34" charset="0"/>
              </a:rPr>
              <a:t>Statement of the Problem</a:t>
            </a:r>
            <a:endParaRPr sz="2400" b="1">
              <a:solidFill>
                <a:srgbClr val="FFB52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4">
            <a:extLst>
              <a:ext uri="{FF2B5EF4-FFF2-40B4-BE49-F238E27FC236}">
                <a16:creationId xmlns:a16="http://schemas.microsoft.com/office/drawing/2014/main" id="{783F8ADA-2C25-E1BF-CE04-1B0F46CCBD28}"/>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92B8AD23-DD1E-5EFF-85E7-076341A99A58}"/>
              </a:ext>
            </a:extLst>
          </p:cNvPr>
          <p:cNvPicPr>
            <a:picLocks noChangeAspect="1"/>
          </p:cNvPicPr>
          <p:nvPr/>
        </p:nvPicPr>
        <p:blipFill rotWithShape="1">
          <a:blip r:embed="rId4"/>
          <a:srcRect l="2543" t="9630" r="2045" b="8000"/>
          <a:stretch/>
        </p:blipFill>
        <p:spPr>
          <a:xfrm>
            <a:off x="7270678" y="4714155"/>
            <a:ext cx="1232900" cy="402497"/>
          </a:xfrm>
          <a:prstGeom prst="rect">
            <a:avLst/>
          </a:prstGeom>
        </p:spPr>
      </p:pic>
      <p:sp>
        <p:nvSpPr>
          <p:cNvPr id="4" name="Google Shape;204;p33">
            <a:extLst>
              <a:ext uri="{FF2B5EF4-FFF2-40B4-BE49-F238E27FC236}">
                <a16:creationId xmlns:a16="http://schemas.microsoft.com/office/drawing/2014/main" id="{A6721F33-B17E-81E9-BADB-57D677581B62}"/>
              </a:ext>
            </a:extLst>
          </p:cNvPr>
          <p:cNvSpPr txBox="1">
            <a:spLocks/>
          </p:cNvSpPr>
          <p:nvPr/>
        </p:nvSpPr>
        <p:spPr>
          <a:xfrm>
            <a:off x="373412" y="3133263"/>
            <a:ext cx="3823031" cy="120737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PH">
              <a:latin typeface="Open Sans"/>
              <a:ea typeface="Open Sans"/>
              <a:cs typeface="Open Sans"/>
            </a:endParaRPr>
          </a:p>
          <a:p>
            <a:endParaRPr lang="en-PH">
              <a:latin typeface="Open Sans"/>
              <a:ea typeface="Open Sans"/>
              <a:cs typeface="Open Sans"/>
            </a:endParaRPr>
          </a:p>
          <a:p>
            <a:pPr marL="285750" indent="-285750">
              <a:buFont typeface="Arial" panose="020B0604020202020204" pitchFamily="34" charset="0"/>
              <a:buChar char="•"/>
            </a:pPr>
            <a:endParaRPr lang="en-PH">
              <a:latin typeface="Open Sans"/>
              <a:ea typeface="Open Sans"/>
              <a:cs typeface="Open Sans"/>
            </a:endParaRPr>
          </a:p>
          <a:p>
            <a:pPr marL="285750" indent="-285750">
              <a:buFont typeface="Arial" panose="020B0604020202020204" pitchFamily="34" charset="0"/>
              <a:buChar char="•"/>
            </a:pPr>
            <a:r>
              <a:rPr lang="en-PH">
                <a:latin typeface="Open Sans"/>
                <a:ea typeface="Open Sans"/>
                <a:cs typeface="Open Sans"/>
              </a:rPr>
              <a:t>There have been a total of only three (3) papers on clickbait detection model in the Philippines; last research on the topic dates to 2019.</a:t>
            </a:r>
          </a:p>
          <a:p>
            <a:pPr marL="285750" indent="-285750">
              <a:buFont typeface="Arial" panose="020B0604020202020204" pitchFamily="34" charset="0"/>
              <a:buChar char="•"/>
            </a:pPr>
            <a:endParaRPr lang="en-PH">
              <a:latin typeface="Open Sans"/>
              <a:ea typeface="Open Sans"/>
              <a:cs typeface="Open Sans"/>
            </a:endParaRPr>
          </a:p>
          <a:p>
            <a:pPr marL="285750" indent="-285750">
              <a:buFont typeface="Arial" panose="020B0604020202020204" pitchFamily="34" charset="0"/>
              <a:buChar char="•"/>
            </a:pPr>
            <a:endParaRPr lang="en-PH">
              <a:latin typeface="Open Sans"/>
              <a:ea typeface="Open Sans"/>
              <a:cs typeface="Open Sans"/>
            </a:endParaRPr>
          </a:p>
          <a:p>
            <a:endParaRPr lang="en-PH">
              <a:latin typeface="Open Sans"/>
              <a:ea typeface="Open Sans"/>
              <a:cs typeface="Open Sans"/>
            </a:endParaRPr>
          </a:p>
          <a:p>
            <a:endParaRPr lang="en-PH" sz="1600">
              <a:latin typeface="Open Sans"/>
              <a:ea typeface="Open Sans"/>
              <a:cs typeface="Open Sans"/>
            </a:endParaRPr>
          </a:p>
        </p:txBody>
      </p:sp>
      <p:pic>
        <p:nvPicPr>
          <p:cNvPr id="7" name="Picture 6">
            <a:extLst>
              <a:ext uri="{FF2B5EF4-FFF2-40B4-BE49-F238E27FC236}">
                <a16:creationId xmlns:a16="http://schemas.microsoft.com/office/drawing/2014/main" id="{CBE1F6C1-551B-745A-ED44-4312D832E28F}"/>
              </a:ext>
            </a:extLst>
          </p:cNvPr>
          <p:cNvPicPr>
            <a:picLocks noChangeAspect="1"/>
          </p:cNvPicPr>
          <p:nvPr/>
        </p:nvPicPr>
        <p:blipFill>
          <a:blip r:embed="rId5"/>
          <a:stretch>
            <a:fillRect/>
          </a:stretch>
        </p:blipFill>
        <p:spPr>
          <a:xfrm>
            <a:off x="700338" y="731191"/>
            <a:ext cx="2948935" cy="1930795"/>
          </a:xfrm>
          <a:prstGeom prst="rect">
            <a:avLst/>
          </a:prstGeom>
        </p:spPr>
      </p:pic>
      <p:sp>
        <p:nvSpPr>
          <p:cNvPr id="3" name="TextBox 2">
            <a:extLst>
              <a:ext uri="{FF2B5EF4-FFF2-40B4-BE49-F238E27FC236}">
                <a16:creationId xmlns:a16="http://schemas.microsoft.com/office/drawing/2014/main" id="{C71A363D-E139-C7AB-5DAA-17F43C8EA15D}"/>
              </a:ext>
            </a:extLst>
          </p:cNvPr>
          <p:cNvSpPr txBox="1"/>
          <p:nvPr/>
        </p:nvSpPr>
        <p:spPr>
          <a:xfrm>
            <a:off x="4024519" y="768727"/>
            <a:ext cx="468014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PH">
                <a:latin typeface="Open Sans"/>
              </a:rPr>
              <a:t>Serial tabloidization and sensationalized headlines have pervaded online journalism which has caused cases of misinformation and rumors of false news to be spread around the internet, notably around social media networks. </a:t>
            </a:r>
            <a:endParaRPr lang="en-US">
              <a:latin typeface="Open Sans"/>
            </a:endParaRPr>
          </a:p>
        </p:txBody>
      </p:sp>
      <p:pic>
        <p:nvPicPr>
          <p:cNvPr id="13" name="Picture 12">
            <a:extLst>
              <a:ext uri="{FF2B5EF4-FFF2-40B4-BE49-F238E27FC236}">
                <a16:creationId xmlns:a16="http://schemas.microsoft.com/office/drawing/2014/main" id="{1B600198-40CB-60B1-3BB7-731E6751C460}"/>
              </a:ext>
            </a:extLst>
          </p:cNvPr>
          <p:cNvPicPr>
            <a:picLocks noChangeAspect="1"/>
          </p:cNvPicPr>
          <p:nvPr/>
        </p:nvPicPr>
        <p:blipFill>
          <a:blip r:embed="rId6"/>
          <a:stretch>
            <a:fillRect/>
          </a:stretch>
        </p:blipFill>
        <p:spPr>
          <a:xfrm>
            <a:off x="4281824" y="3584465"/>
            <a:ext cx="3194504" cy="930662"/>
          </a:xfrm>
          <a:prstGeom prst="rect">
            <a:avLst/>
          </a:prstGeom>
        </p:spPr>
      </p:pic>
      <p:pic>
        <p:nvPicPr>
          <p:cNvPr id="9" name="Picture 8">
            <a:extLst>
              <a:ext uri="{FF2B5EF4-FFF2-40B4-BE49-F238E27FC236}">
                <a16:creationId xmlns:a16="http://schemas.microsoft.com/office/drawing/2014/main" id="{69ADECA7-EE72-4B5E-4E10-218EB6DEA6B9}"/>
              </a:ext>
            </a:extLst>
          </p:cNvPr>
          <p:cNvPicPr>
            <a:picLocks noChangeAspect="1"/>
          </p:cNvPicPr>
          <p:nvPr/>
        </p:nvPicPr>
        <p:blipFill>
          <a:blip r:embed="rId7"/>
          <a:stretch>
            <a:fillRect/>
          </a:stretch>
        </p:blipFill>
        <p:spPr>
          <a:xfrm>
            <a:off x="4283241" y="2360688"/>
            <a:ext cx="2423361" cy="1226720"/>
          </a:xfrm>
          <a:prstGeom prst="rect">
            <a:avLst/>
          </a:prstGeom>
        </p:spPr>
      </p:pic>
      <p:pic>
        <p:nvPicPr>
          <p:cNvPr id="11" name="Picture 10">
            <a:extLst>
              <a:ext uri="{FF2B5EF4-FFF2-40B4-BE49-F238E27FC236}">
                <a16:creationId xmlns:a16="http://schemas.microsoft.com/office/drawing/2014/main" id="{0D016B8A-D6BE-F5AC-5D64-E9F38811D47C}"/>
              </a:ext>
            </a:extLst>
          </p:cNvPr>
          <p:cNvPicPr>
            <a:picLocks noChangeAspect="1"/>
          </p:cNvPicPr>
          <p:nvPr/>
        </p:nvPicPr>
        <p:blipFill>
          <a:blip r:embed="rId8"/>
          <a:stretch>
            <a:fillRect/>
          </a:stretch>
        </p:blipFill>
        <p:spPr>
          <a:xfrm>
            <a:off x="6483517" y="2848724"/>
            <a:ext cx="2320592" cy="739442"/>
          </a:xfrm>
          <a:prstGeom prst="rect">
            <a:avLst/>
          </a:prstGeom>
        </p:spPr>
      </p:pic>
    </p:spTree>
    <p:extLst>
      <p:ext uri="{BB962C8B-B14F-4D97-AF65-F5344CB8AC3E}">
        <p14:creationId xmlns:p14="http://schemas.microsoft.com/office/powerpoint/2010/main" val="40721910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9" descr="A close up of a logo&#10;&#10;Description automatically generated"/>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A434DBF-578D-8DAC-1E89-EA443AE4DFB3}"/>
              </a:ext>
            </a:extLst>
          </p:cNvPr>
          <p:cNvSpPr txBox="1"/>
          <p:nvPr/>
        </p:nvSpPr>
        <p:spPr>
          <a:xfrm>
            <a:off x="1046042" y="-28377"/>
            <a:ext cx="7051916"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Research Objectives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General Objectives</a:t>
            </a:r>
            <a:endParaRPr sz="2400" b="1">
              <a:solidFill>
                <a:srgbClr val="FFB526"/>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descr="A picture containing icon&#10;&#10;Description automatically generated">
            <a:extLst>
              <a:ext uri="{FF2B5EF4-FFF2-40B4-BE49-F238E27FC236}">
                <a16:creationId xmlns:a16="http://schemas.microsoft.com/office/drawing/2014/main" id="{816D46F8-9FE9-1EF1-CD71-339F9F1E7D30}"/>
              </a:ext>
            </a:extLst>
          </p:cNvPr>
          <p:cNvPicPr>
            <a:picLocks noChangeAspect="1"/>
          </p:cNvPicPr>
          <p:nvPr/>
        </p:nvPicPr>
        <p:blipFill rotWithShape="1">
          <a:blip r:embed="rId4"/>
          <a:srcRect l="20846" r="21954"/>
          <a:stretch/>
        </p:blipFill>
        <p:spPr>
          <a:xfrm>
            <a:off x="3619757" y="844616"/>
            <a:ext cx="1858060" cy="1827194"/>
          </a:xfrm>
          <a:prstGeom prst="rect">
            <a:avLst/>
          </a:prstGeom>
        </p:spPr>
      </p:pic>
      <p:sp>
        <p:nvSpPr>
          <p:cNvPr id="14" name="Google Shape;201;p33">
            <a:extLst>
              <a:ext uri="{FF2B5EF4-FFF2-40B4-BE49-F238E27FC236}">
                <a16:creationId xmlns:a16="http://schemas.microsoft.com/office/drawing/2014/main" id="{8B6E7652-8D20-BABE-3F50-2528BDF9D831}"/>
              </a:ext>
            </a:extLst>
          </p:cNvPr>
          <p:cNvSpPr txBox="1">
            <a:spLocks/>
          </p:cNvSpPr>
          <p:nvPr/>
        </p:nvSpPr>
        <p:spPr>
          <a:xfrm>
            <a:off x="1987747" y="2781474"/>
            <a:ext cx="5168506" cy="15174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400" b="1">
                <a:solidFill>
                  <a:schemeClr val="tx2"/>
                </a:solidFill>
                <a:latin typeface="Open Sans" panose="020B0606030504020204" pitchFamily="34" charset="0"/>
                <a:ea typeface="Open Sans" panose="020B0606030504020204" pitchFamily="34" charset="0"/>
                <a:cs typeface="Open Sans" panose="020B0606030504020204" pitchFamily="34" charset="0"/>
              </a:rPr>
              <a:t>General Objectives</a:t>
            </a:r>
          </a:p>
          <a:p>
            <a:endParaRPr lang="en-PH" sz="600">
              <a:latin typeface="Open Sans" panose="020B0606030504020204" pitchFamily="34" charset="0"/>
              <a:ea typeface="Open Sans" panose="020B0606030504020204" pitchFamily="34" charset="0"/>
              <a:cs typeface="Open Sans" panose="020B0606030504020204" pitchFamily="34" charset="0"/>
            </a:endParaRPr>
          </a:p>
          <a:p>
            <a:pPr algn="ctr"/>
            <a:r>
              <a:rPr lang="en-PH">
                <a:latin typeface="Open Sans" panose="020B0606030504020204" pitchFamily="34" charset="0"/>
                <a:ea typeface="Open Sans" panose="020B0606030504020204" pitchFamily="34" charset="0"/>
                <a:cs typeface="Open Sans" panose="020B0606030504020204" pitchFamily="34" charset="0"/>
              </a:rPr>
              <a:t>To develop a clickbait detection system for Filipino news headlines.</a:t>
            </a:r>
          </a:p>
        </p:txBody>
      </p:sp>
      <p:sp>
        <p:nvSpPr>
          <p:cNvPr id="4" name="Rectangle 3">
            <a:extLst>
              <a:ext uri="{FF2B5EF4-FFF2-40B4-BE49-F238E27FC236}">
                <a16:creationId xmlns:a16="http://schemas.microsoft.com/office/drawing/2014/main" id="{B6B6CBF6-E483-CB4B-FB7E-6F52B1978685}"/>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7A26CEB5-489B-A8EB-8D24-4253A47A69FC}"/>
              </a:ext>
            </a:extLst>
          </p:cNvPr>
          <p:cNvPicPr>
            <a:picLocks noChangeAspect="1"/>
          </p:cNvPicPr>
          <p:nvPr/>
        </p:nvPicPr>
        <p:blipFill rotWithShape="1">
          <a:blip r:embed="rId5"/>
          <a:srcRect l="2543" t="9630" r="2045" b="8000"/>
          <a:stretch/>
        </p:blipFill>
        <p:spPr>
          <a:xfrm>
            <a:off x="7270678" y="4714155"/>
            <a:ext cx="1232900" cy="402497"/>
          </a:xfrm>
          <a:prstGeom prst="rect">
            <a:avLst/>
          </a:prstGeom>
        </p:spPr>
      </p:pic>
    </p:spTree>
    <p:extLst>
      <p:ext uri="{BB962C8B-B14F-4D97-AF65-F5344CB8AC3E}">
        <p14:creationId xmlns:p14="http://schemas.microsoft.com/office/powerpoint/2010/main" val="40930623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9" descr="A close up of a logo&#10;&#10;Description automatically generated"/>
          <p:cNvPicPr preferRelativeResize="0"/>
          <p:nvPr/>
        </p:nvPicPr>
        <p:blipFill rotWithShape="1">
          <a:blip r:embed="rId3">
            <a:alphaModFix/>
          </a:blip>
          <a:srcRect/>
          <a:stretch/>
        </p:blipFill>
        <p:spPr>
          <a:xfrm>
            <a:off x="-55605" y="-1"/>
            <a:ext cx="9208873" cy="5180400"/>
          </a:xfrm>
          <a:prstGeom prst="rect">
            <a:avLst/>
          </a:prstGeom>
          <a:noFill/>
          <a:ln>
            <a:noFill/>
          </a:ln>
        </p:spPr>
      </p:pic>
      <p:sp>
        <p:nvSpPr>
          <p:cNvPr id="221" name="Google Shape;221;p29"/>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A434DBF-578D-8DAC-1E89-EA443AE4DFB3}"/>
              </a:ext>
            </a:extLst>
          </p:cNvPr>
          <p:cNvSpPr txBox="1"/>
          <p:nvPr/>
        </p:nvSpPr>
        <p:spPr>
          <a:xfrm>
            <a:off x="1046042" y="-28377"/>
            <a:ext cx="7051916"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Research Objectives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Specific Objectives</a:t>
            </a:r>
            <a:endParaRPr sz="2400" b="1">
              <a:solidFill>
                <a:srgbClr val="FFB526"/>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9FA28947-0F8A-BF8B-A309-E42BE221A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324" y="551372"/>
            <a:ext cx="2420880" cy="24208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con&#10;&#10;Description automatically generated">
            <a:extLst>
              <a:ext uri="{FF2B5EF4-FFF2-40B4-BE49-F238E27FC236}">
                <a16:creationId xmlns:a16="http://schemas.microsoft.com/office/drawing/2014/main" id="{816D46F8-9FE9-1EF1-CD71-339F9F1E7D30}"/>
              </a:ext>
            </a:extLst>
          </p:cNvPr>
          <p:cNvPicPr>
            <a:picLocks noChangeAspect="1"/>
          </p:cNvPicPr>
          <p:nvPr/>
        </p:nvPicPr>
        <p:blipFill rotWithShape="1">
          <a:blip r:embed="rId5"/>
          <a:srcRect l="20846" r="21954"/>
          <a:stretch/>
        </p:blipFill>
        <p:spPr>
          <a:xfrm>
            <a:off x="3573145" y="905542"/>
            <a:ext cx="1858060" cy="1827194"/>
          </a:xfrm>
          <a:prstGeom prst="rect">
            <a:avLst/>
          </a:prstGeom>
        </p:spPr>
      </p:pic>
      <p:sp>
        <p:nvSpPr>
          <p:cNvPr id="13" name="Google Shape;197;p33">
            <a:extLst>
              <a:ext uri="{FF2B5EF4-FFF2-40B4-BE49-F238E27FC236}">
                <a16:creationId xmlns:a16="http://schemas.microsoft.com/office/drawing/2014/main" id="{A1B48327-3807-AEA8-F6E4-730FA7187B94}"/>
              </a:ext>
            </a:extLst>
          </p:cNvPr>
          <p:cNvSpPr txBox="1">
            <a:spLocks/>
          </p:cNvSpPr>
          <p:nvPr/>
        </p:nvSpPr>
        <p:spPr>
          <a:xfrm>
            <a:off x="531580" y="2972252"/>
            <a:ext cx="2230958" cy="110343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400" b="1">
                <a:solidFill>
                  <a:schemeClr val="tx2"/>
                </a:solidFill>
                <a:latin typeface="Open Sans" panose="020B0606030504020204" pitchFamily="34" charset="0"/>
                <a:ea typeface="Open Sans" panose="020B0606030504020204" pitchFamily="34" charset="0"/>
                <a:cs typeface="Open Sans" panose="020B0606030504020204" pitchFamily="34" charset="0"/>
              </a:rPr>
              <a:t>Generate Dataset</a:t>
            </a:r>
          </a:p>
          <a:p>
            <a:endParaRPr lang="en-PH" sz="600">
              <a:latin typeface="Open Sans" panose="020B0606030504020204" pitchFamily="34" charset="0"/>
              <a:ea typeface="Open Sans" panose="020B0606030504020204" pitchFamily="34" charset="0"/>
              <a:cs typeface="Open Sans" panose="020B0606030504020204" pitchFamily="34" charset="0"/>
            </a:endParaRPr>
          </a:p>
          <a:p>
            <a:r>
              <a:rPr lang="en-PH">
                <a:latin typeface="Open Sans" panose="020B0606030504020204" pitchFamily="34" charset="0"/>
                <a:ea typeface="Open Sans" panose="020B0606030504020204" pitchFamily="34" charset="0"/>
                <a:cs typeface="Open Sans" panose="020B0606030504020204" pitchFamily="34" charset="0"/>
              </a:rPr>
              <a:t>Collect clickbait and non-clickbait Filipino News Headlines (both in Filipino and English).</a:t>
            </a:r>
          </a:p>
        </p:txBody>
      </p:sp>
      <p:sp>
        <p:nvSpPr>
          <p:cNvPr id="14" name="Google Shape;201;p33">
            <a:extLst>
              <a:ext uri="{FF2B5EF4-FFF2-40B4-BE49-F238E27FC236}">
                <a16:creationId xmlns:a16="http://schemas.microsoft.com/office/drawing/2014/main" id="{8B6E7652-8D20-BABE-3F50-2528BDF9D831}"/>
              </a:ext>
            </a:extLst>
          </p:cNvPr>
          <p:cNvSpPr txBox="1">
            <a:spLocks/>
          </p:cNvSpPr>
          <p:nvPr/>
        </p:nvSpPr>
        <p:spPr>
          <a:xfrm>
            <a:off x="3232269" y="2890843"/>
            <a:ext cx="2539812" cy="15174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400" b="1">
                <a:solidFill>
                  <a:schemeClr val="tx2"/>
                </a:solidFill>
                <a:latin typeface="Open Sans" panose="020B0606030504020204" pitchFamily="34" charset="0"/>
                <a:ea typeface="Open Sans" panose="020B0606030504020204" pitchFamily="34" charset="0"/>
                <a:cs typeface="Open Sans" panose="020B0606030504020204" pitchFamily="34" charset="0"/>
              </a:rPr>
              <a:t>Train Model</a:t>
            </a:r>
          </a:p>
          <a:p>
            <a:endParaRPr lang="en-PH" sz="600">
              <a:latin typeface="Open Sans" panose="020B0606030504020204" pitchFamily="34" charset="0"/>
              <a:ea typeface="Open Sans" panose="020B0606030504020204" pitchFamily="34" charset="0"/>
              <a:cs typeface="Open Sans" panose="020B0606030504020204" pitchFamily="34" charset="0"/>
            </a:endParaRPr>
          </a:p>
          <a:p>
            <a:r>
              <a:rPr lang="en-PH">
                <a:latin typeface="Open Sans" panose="020B0606030504020204" pitchFamily="34" charset="0"/>
                <a:ea typeface="Open Sans" panose="020B0606030504020204" pitchFamily="34" charset="0"/>
                <a:cs typeface="Open Sans" panose="020B0606030504020204" pitchFamily="34" charset="0"/>
              </a:rPr>
              <a:t>Develop a clickbait detection system using a pre-trained </a:t>
            </a:r>
            <a:r>
              <a:rPr lang="en-PH" err="1">
                <a:latin typeface="Open Sans" panose="020B0606030504020204" pitchFamily="34" charset="0"/>
                <a:ea typeface="Open Sans" panose="020B0606030504020204" pitchFamily="34" charset="0"/>
                <a:cs typeface="Open Sans" panose="020B0606030504020204" pitchFamily="34" charset="0"/>
              </a:rPr>
              <a:t>MobileBERT</a:t>
            </a:r>
            <a:r>
              <a:rPr lang="en-PH">
                <a:latin typeface="Open Sans" panose="020B0606030504020204" pitchFamily="34" charset="0"/>
                <a:ea typeface="Open Sans" panose="020B0606030504020204" pitchFamily="34" charset="0"/>
                <a:cs typeface="Open Sans" panose="020B0606030504020204" pitchFamily="34" charset="0"/>
              </a:rPr>
              <a:t> language model with a </a:t>
            </a:r>
            <a:r>
              <a:rPr lang="en-PH" err="1">
                <a:latin typeface="Open Sans" panose="020B0606030504020204" pitchFamily="34" charset="0"/>
                <a:ea typeface="Open Sans" panose="020B0606030504020204" pitchFamily="34" charset="0"/>
                <a:cs typeface="Open Sans" panose="020B0606030504020204" pitchFamily="34" charset="0"/>
              </a:rPr>
              <a:t>BiGRU</a:t>
            </a:r>
            <a:r>
              <a:rPr lang="en-PH">
                <a:latin typeface="Open Sans" panose="020B0606030504020204" pitchFamily="34" charset="0"/>
                <a:ea typeface="Open Sans" panose="020B0606030504020204" pitchFamily="34" charset="0"/>
                <a:cs typeface="Open Sans" panose="020B0606030504020204" pitchFamily="34" charset="0"/>
              </a:rPr>
              <a:t> model.</a:t>
            </a:r>
          </a:p>
        </p:txBody>
      </p:sp>
      <p:sp>
        <p:nvSpPr>
          <p:cNvPr id="17" name="Google Shape;204;p33">
            <a:extLst>
              <a:ext uri="{FF2B5EF4-FFF2-40B4-BE49-F238E27FC236}">
                <a16:creationId xmlns:a16="http://schemas.microsoft.com/office/drawing/2014/main" id="{AB29358E-B97E-B128-4F7D-31E651F0D95A}"/>
              </a:ext>
            </a:extLst>
          </p:cNvPr>
          <p:cNvSpPr txBox="1">
            <a:spLocks/>
          </p:cNvSpPr>
          <p:nvPr/>
        </p:nvSpPr>
        <p:spPr>
          <a:xfrm>
            <a:off x="6241835" y="2590773"/>
            <a:ext cx="2633091" cy="168191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PH" sz="2400" b="1">
                <a:solidFill>
                  <a:schemeClr val="tx2"/>
                </a:solidFill>
                <a:latin typeface="Open Sans" panose="020B0606030504020204" pitchFamily="34" charset="0"/>
                <a:ea typeface="Open Sans" panose="020B0606030504020204" pitchFamily="34" charset="0"/>
                <a:cs typeface="Open Sans" panose="020B0606030504020204" pitchFamily="34" charset="0"/>
              </a:rPr>
              <a:t>Evaluate Model</a:t>
            </a:r>
          </a:p>
          <a:p>
            <a:endParaRPr lang="en-PH" sz="600">
              <a:latin typeface="Open Sans" panose="020B0606030504020204" pitchFamily="34" charset="0"/>
              <a:ea typeface="Open Sans" panose="020B0606030504020204" pitchFamily="34" charset="0"/>
              <a:cs typeface="Open Sans" panose="020B0606030504020204" pitchFamily="34" charset="0"/>
            </a:endParaRPr>
          </a:p>
          <a:p>
            <a:r>
              <a:rPr lang="en-PH">
                <a:latin typeface="Open Sans" panose="020B0606030504020204" pitchFamily="34" charset="0"/>
                <a:ea typeface="Open Sans" panose="020B0606030504020204" pitchFamily="34" charset="0"/>
                <a:cs typeface="Open Sans" panose="020B0606030504020204" pitchFamily="34" charset="0"/>
              </a:rPr>
              <a:t>Evaluate the performance of the clickbait detection model.</a:t>
            </a:r>
          </a:p>
          <a:p>
            <a:endParaRPr lang="en-PH" sz="1600">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3">
            <a:extLst>
              <a:ext uri="{FF2B5EF4-FFF2-40B4-BE49-F238E27FC236}">
                <a16:creationId xmlns:a16="http://schemas.microsoft.com/office/drawing/2014/main" id="{B6B6CBF6-E483-CB4B-FB7E-6F52B1978685}"/>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7A26CEB5-489B-A8EB-8D24-4253A47A69FC}"/>
              </a:ext>
            </a:extLst>
          </p:cNvPr>
          <p:cNvPicPr>
            <a:picLocks noChangeAspect="1"/>
          </p:cNvPicPr>
          <p:nvPr/>
        </p:nvPicPr>
        <p:blipFill rotWithShape="1">
          <a:blip r:embed="rId6"/>
          <a:srcRect l="2543" t="9630" r="2045" b="8000"/>
          <a:stretch/>
        </p:blipFill>
        <p:spPr>
          <a:xfrm>
            <a:off x="7270678" y="4714155"/>
            <a:ext cx="1232900" cy="402497"/>
          </a:xfrm>
          <a:prstGeom prst="rect">
            <a:avLst/>
          </a:prstGeom>
        </p:spPr>
      </p:pic>
      <p:pic>
        <p:nvPicPr>
          <p:cNvPr id="1028" name="Picture 4" descr="Evaluation - Free commerce and shopping icons">
            <a:extLst>
              <a:ext uri="{FF2B5EF4-FFF2-40B4-BE49-F238E27FC236}">
                <a16:creationId xmlns:a16="http://schemas.microsoft.com/office/drawing/2014/main" id="{58847D60-5FDF-C01D-E920-8DFA674366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1665" y="986345"/>
            <a:ext cx="1681913" cy="1681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1566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fade">
                                      <p:cBhvr>
                                        <p:cTn id="23" dur="500"/>
                                        <p:tgtEl>
                                          <p:spTgt spid="10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9" descr="A close up of a logo&#10;&#10;Description automatically generated"/>
          <p:cNvPicPr preferRelativeResize="0"/>
          <p:nvPr/>
        </p:nvPicPr>
        <p:blipFill rotWithShape="1">
          <a:blip r:embed="rId3">
            <a:alphaModFix/>
          </a:blip>
          <a:srcRect/>
          <a:stretch/>
        </p:blipFill>
        <p:spPr>
          <a:xfrm>
            <a:off x="-55605" y="-1"/>
            <a:ext cx="9208873" cy="5180400"/>
          </a:xfrm>
          <a:prstGeom prst="rect">
            <a:avLst/>
          </a:prstGeom>
          <a:noFill/>
          <a:ln>
            <a:noFill/>
          </a:ln>
        </p:spPr>
      </p:pic>
      <p:pic>
        <p:nvPicPr>
          <p:cNvPr id="6" name="Picture 4">
            <a:extLst>
              <a:ext uri="{FF2B5EF4-FFF2-40B4-BE49-F238E27FC236}">
                <a16:creationId xmlns:a16="http://schemas.microsoft.com/office/drawing/2014/main" id="{D16565C5-6BBE-D8A5-8A4E-43EE170BB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970" y="994533"/>
            <a:ext cx="1858060" cy="1858060"/>
          </a:xfrm>
          <a:prstGeom prst="rect">
            <a:avLst/>
          </a:prstGeom>
          <a:noFill/>
          <a:extLst>
            <a:ext uri="{909E8E84-426E-40DD-AFC4-6F175D3DCCD1}">
              <a14:hiddenFill xmlns:a14="http://schemas.microsoft.com/office/drawing/2010/main">
                <a:solidFill>
                  <a:srgbClr val="FFFFFF"/>
                </a:solidFill>
              </a14:hiddenFill>
            </a:ext>
          </a:extLst>
        </p:spPr>
      </p:pic>
      <p:sp>
        <p:nvSpPr>
          <p:cNvPr id="221" name="Google Shape;221;p29"/>
          <p:cNvSpPr/>
          <p:nvPr/>
        </p:nvSpPr>
        <p:spPr>
          <a:xfrm>
            <a:off x="-55613" y="-11837"/>
            <a:ext cx="9208800" cy="536625"/>
          </a:xfrm>
          <a:prstGeom prst="rect">
            <a:avLst/>
          </a:prstGeom>
          <a:solidFill>
            <a:srgbClr val="031F49"/>
          </a:solidFill>
          <a:ln>
            <a:noFill/>
          </a:ln>
        </p:spPr>
        <p:txBody>
          <a:bodyPr spcFirstLastPara="1" wrap="square" lIns="81000" tIns="27000" rIns="81000" bIns="27000" anchor="t" anchorCtr="0">
            <a:noAutofit/>
          </a:bodyPr>
          <a:lstStyle/>
          <a:p>
            <a:pPr algn="ctr">
              <a:buClr>
                <a:srgbClr val="FFC000"/>
              </a:buClr>
              <a:buSzPts val="3200"/>
            </a:pPr>
            <a:endParaRPr sz="1050"/>
          </a:p>
        </p:txBody>
      </p:sp>
      <p:sp>
        <p:nvSpPr>
          <p:cNvPr id="2" name="Google Shape;220;p29">
            <a:extLst>
              <a:ext uri="{FF2B5EF4-FFF2-40B4-BE49-F238E27FC236}">
                <a16:creationId xmlns:a16="http://schemas.microsoft.com/office/drawing/2014/main" id="{6A434DBF-578D-8DAC-1E89-EA443AE4DFB3}"/>
              </a:ext>
            </a:extLst>
          </p:cNvPr>
          <p:cNvSpPr txBox="1"/>
          <p:nvPr/>
        </p:nvSpPr>
        <p:spPr>
          <a:xfrm>
            <a:off x="740880" y="-25130"/>
            <a:ext cx="7615812" cy="563209"/>
          </a:xfrm>
          <a:prstGeom prst="rect">
            <a:avLst/>
          </a:prstGeom>
          <a:noFill/>
          <a:ln>
            <a:noFill/>
          </a:ln>
        </p:spPr>
        <p:txBody>
          <a:bodyPr spcFirstLastPara="1" wrap="square" lIns="68569" tIns="68569" rIns="68569" bIns="68569" anchor="t" anchorCtr="0">
            <a:spAutoFit/>
          </a:bodyPr>
          <a:lstStyle/>
          <a:p>
            <a:pPr algn="ctr">
              <a:lnSpc>
                <a:spcPct val="115000"/>
              </a:lnSpc>
            </a:pPr>
            <a:r>
              <a:rPr lang="en-US" sz="2400" b="1">
                <a:solidFill>
                  <a:srgbClr val="FFB526"/>
                </a:solidFill>
                <a:latin typeface="Open Sans" panose="020B0606030504020204" pitchFamily="34" charset="0"/>
                <a:ea typeface="Open Sans" panose="020B0606030504020204" pitchFamily="34" charset="0"/>
                <a:cs typeface="Open Sans" panose="020B0606030504020204" pitchFamily="34" charset="0"/>
              </a:rPr>
              <a:t>Research Objectives — </a:t>
            </a: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Specific Objectives (cont.)</a:t>
            </a:r>
            <a:endParaRPr sz="2400" b="1">
              <a:solidFill>
                <a:srgbClr val="FFB52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Google Shape;201;p33">
            <a:extLst>
              <a:ext uri="{FF2B5EF4-FFF2-40B4-BE49-F238E27FC236}">
                <a16:creationId xmlns:a16="http://schemas.microsoft.com/office/drawing/2014/main" id="{8B6E7652-8D20-BABE-3F50-2528BDF9D831}"/>
              </a:ext>
            </a:extLst>
          </p:cNvPr>
          <p:cNvSpPr txBox="1">
            <a:spLocks/>
          </p:cNvSpPr>
          <p:nvPr/>
        </p:nvSpPr>
        <p:spPr>
          <a:xfrm>
            <a:off x="2384853" y="2717752"/>
            <a:ext cx="4327867" cy="15174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sz="2400" b="1">
                <a:solidFill>
                  <a:schemeClr val="tx2"/>
                </a:solidFill>
                <a:latin typeface="Open Sans" panose="020B0606030504020204" pitchFamily="34" charset="0"/>
                <a:ea typeface="Open Sans" panose="020B0606030504020204" pitchFamily="34" charset="0"/>
                <a:cs typeface="Open Sans" panose="020B0606030504020204" pitchFamily="34" charset="0"/>
              </a:rPr>
              <a:t>Develop a Web Application</a:t>
            </a:r>
          </a:p>
          <a:p>
            <a:endParaRPr lang="en-PH" sz="600">
              <a:latin typeface="Open Sans" panose="020B0606030504020204" pitchFamily="34" charset="0"/>
              <a:ea typeface="Open Sans" panose="020B0606030504020204" pitchFamily="34" charset="0"/>
              <a:cs typeface="Open Sans" panose="020B0606030504020204" pitchFamily="34" charset="0"/>
            </a:endParaRPr>
          </a:p>
          <a:p>
            <a:pPr algn="ctr"/>
            <a:r>
              <a:rPr lang="en-PH">
                <a:latin typeface="Open Sans" panose="020B0606030504020204" pitchFamily="34" charset="0"/>
                <a:ea typeface="Open Sans" panose="020B0606030504020204" pitchFamily="34" charset="0"/>
                <a:cs typeface="Open Sans" panose="020B0606030504020204" pitchFamily="34" charset="0"/>
              </a:rPr>
              <a:t>Develop a web application to interact with the clickbait detection model.</a:t>
            </a:r>
          </a:p>
        </p:txBody>
      </p:sp>
      <p:sp>
        <p:nvSpPr>
          <p:cNvPr id="4" name="Rectangle 3">
            <a:extLst>
              <a:ext uri="{FF2B5EF4-FFF2-40B4-BE49-F238E27FC236}">
                <a16:creationId xmlns:a16="http://schemas.microsoft.com/office/drawing/2014/main" id="{B6B6CBF6-E483-CB4B-FB7E-6F52B1978685}"/>
              </a:ext>
            </a:extLst>
          </p:cNvPr>
          <p:cNvSpPr/>
          <p:nvPr/>
        </p:nvSpPr>
        <p:spPr>
          <a:xfrm>
            <a:off x="7270678" y="4650411"/>
            <a:ext cx="1164405" cy="5299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7A26CEB5-489B-A8EB-8D24-4253A47A69FC}"/>
              </a:ext>
            </a:extLst>
          </p:cNvPr>
          <p:cNvPicPr>
            <a:picLocks noChangeAspect="1"/>
          </p:cNvPicPr>
          <p:nvPr/>
        </p:nvPicPr>
        <p:blipFill rotWithShape="1">
          <a:blip r:embed="rId5"/>
          <a:srcRect l="2543" t="9630" r="2045" b="8000"/>
          <a:stretch/>
        </p:blipFill>
        <p:spPr>
          <a:xfrm>
            <a:off x="7270678" y="4714155"/>
            <a:ext cx="1232900" cy="402497"/>
          </a:xfrm>
          <a:prstGeom prst="rect">
            <a:avLst/>
          </a:prstGeom>
        </p:spPr>
      </p:pic>
    </p:spTree>
    <p:extLst>
      <p:ext uri="{BB962C8B-B14F-4D97-AF65-F5344CB8AC3E}">
        <p14:creationId xmlns:p14="http://schemas.microsoft.com/office/powerpoint/2010/main" val="28209847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Helicobacter Pylori by Slidesgo">
  <a:themeElements>
    <a:clrScheme name="Simple Light">
      <a:dk1>
        <a:srgbClr val="323232"/>
      </a:dk1>
      <a:lt1>
        <a:srgbClr val="7FEEED"/>
      </a:lt1>
      <a:dk2>
        <a:srgbClr val="3BBFC0"/>
      </a:dk2>
      <a:lt2>
        <a:srgbClr val="008889"/>
      </a:lt2>
      <a:accent1>
        <a:srgbClr val="EFEFEF"/>
      </a:accent1>
      <a:accent2>
        <a:srgbClr val="FFFFFF"/>
      </a:accent2>
      <a:accent3>
        <a:srgbClr val="FFFFFF"/>
      </a:accent3>
      <a:accent4>
        <a:srgbClr val="FFFFFF"/>
      </a:accent4>
      <a:accent5>
        <a:srgbClr val="FFFFFF"/>
      </a:accent5>
      <a:accent6>
        <a:srgbClr val="FFFFFF"/>
      </a:accent6>
      <a:hlink>
        <a:srgbClr val="3232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60101E340F1994BB52D8E576B901DD7" ma:contentTypeVersion="16" ma:contentTypeDescription="Create a new document." ma:contentTypeScope="" ma:versionID="d7c04031017fd8513d3807a243f086f8">
  <xsd:schema xmlns:xsd="http://www.w3.org/2001/XMLSchema" xmlns:xs="http://www.w3.org/2001/XMLSchema" xmlns:p="http://schemas.microsoft.com/office/2006/metadata/properties" xmlns:ns2="816b95d2-a189-4cb0-b097-a5dbdd56ecb5" xmlns:ns3="0e0e08bc-023d-4c58-b0e1-5d56b305bb59" targetNamespace="http://schemas.microsoft.com/office/2006/metadata/properties" ma:root="true" ma:fieldsID="bb8de58097e45b853e5207924d41c75c" ns2:_="" ns3:_="">
    <xsd:import namespace="816b95d2-a189-4cb0-b097-a5dbdd56ecb5"/>
    <xsd:import namespace="0e0e08bc-023d-4c58-b0e1-5d56b305bb5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6b95d2-a189-4cb0-b097-a5dbdd56ec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5e9e9d3a-cf80-40ce-af58-493260e538b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0e08bc-023d-4c58-b0e1-5d56b305bb5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ca8b8074-908f-4cd6-8428-1f72d930e9bf}" ma:internalName="TaxCatchAll" ma:showField="CatchAllData" ma:web="0e0e08bc-023d-4c58-b0e1-5d56b305bb5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6BB1CE-8686-4704-BE40-262386CC99A2}">
  <ds:schemaRefs>
    <ds:schemaRef ds:uri="0e0e08bc-023d-4c58-b0e1-5d56b305bb59"/>
    <ds:schemaRef ds:uri="816b95d2-a189-4cb0-b097-a5dbdd56ecb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28F681D1-6B61-4BA8-9B31-3D75ABBA59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TotalTime>
  <Words>3142</Words>
  <Application>Microsoft Office PowerPoint</Application>
  <PresentationFormat>On-screen Show (16:9)</PresentationFormat>
  <Paragraphs>478</Paragraphs>
  <Slides>48</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Albert Sans</vt:lpstr>
      <vt:lpstr>Arial,Sans-Serif</vt:lpstr>
      <vt:lpstr>Mulish ExtraBold</vt:lpstr>
      <vt:lpstr>Arial</vt:lpstr>
      <vt:lpstr>Calibri</vt:lpstr>
      <vt:lpstr>Open Sans</vt:lpstr>
      <vt:lpstr>Times New Roman</vt:lpstr>
      <vt:lpstr>Helicobacter Pylori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Bacteria Colony Counting Using Hybrid Image Segmentation Algorithm Framework and YOLOv5 Transfer Learning Model</dc:title>
  <dc:creator>Shine</dc:creator>
  <cp:lastModifiedBy>Ang, Matthew Szenel (Seng)</cp:lastModifiedBy>
  <cp:revision>3</cp:revision>
  <dcterms:modified xsi:type="dcterms:W3CDTF">2024-03-05T17:25:32Z</dcterms:modified>
</cp:coreProperties>
</file>